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omments/modernComment_103_364E9E2E.xml" ContentType="application/vnd.ms-powerpoint.comments+xml"/>
  <Override PartName="/ppt/comments/modernComment_112_1C4C4BD.xml" ContentType="application/vnd.ms-powerpoint.comments+xml"/>
  <Override PartName="/ppt/comments/modernComment_113_1A6265C4.xml" ContentType="application/vnd.ms-powerpoint.comments+xml"/>
  <Override PartName="/ppt/comments/modernComment_11B_A83E5445.xml" ContentType="application/vnd.ms-powerpoint.comments+xml"/>
  <Override PartName="/ppt/comments/modernComment_115_C32BCC18.xml" ContentType="application/vnd.ms-powerpoint.comments+xml"/>
  <Override PartName="/ppt/comments/modernComment_116_E073737E.xml" ContentType="application/vnd.ms-powerpoint.comments+xml"/>
  <Override PartName="/ppt/comments/modernComment_11A_82F349DD.xml" ContentType="application/vnd.ms-powerpoint.comments+xml"/>
  <Override PartName="/ppt/comments/modernComment_11C_3587024.xml" ContentType="application/vnd.ms-powerpoint.comments+xml"/>
  <Override PartName="/ppt/comments/modernComment_11D_1EBC084B.xml" ContentType="application/vnd.ms-powerpoint.comments+xml"/>
  <Override PartName="/ppt/comments/modernComment_11E_8DA02E0D.xml" ContentType="application/vnd.ms-powerpoint.comments+xml"/>
  <Override PartName="/ppt/comments/modernComment_11F_50C4064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  <p:sldMasterId id="2147483660" r:id="rId3"/>
  </p:sldMasterIdLst>
  <p:sldIdLst>
    <p:sldId id="259" r:id="rId4"/>
    <p:sldId id="274" r:id="rId5"/>
    <p:sldId id="275" r:id="rId6"/>
    <p:sldId id="283" r:id="rId7"/>
    <p:sldId id="277" r:id="rId8"/>
    <p:sldId id="288" r:id="rId9"/>
    <p:sldId id="291" r:id="rId10"/>
    <p:sldId id="292" r:id="rId11"/>
    <p:sldId id="290" r:id="rId12"/>
    <p:sldId id="278" r:id="rId13"/>
    <p:sldId id="282" r:id="rId14"/>
    <p:sldId id="284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96EFFF"/>
    <a:srgbClr val="00D9FF"/>
    <a:srgbClr val="C7C7C7"/>
    <a:srgbClr val="283654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268B0-FB5F-F48B-327D-75B324C686F9}" v="368" dt="2023-03-08T01:35:26.864"/>
    <p1510:client id="{5BD6CF21-5B67-4210-8C23-03E2738B867A}" v="372" dt="2023-03-08T01:46:45.952"/>
    <p1510:client id="{9B9EE81E-E5BB-17C1-803A-A5C1849ADBDB}" v="2426" dt="2023-03-09T02:29:31.942"/>
    <p1510:client id="{A58B20C6-F14F-4C2C-2FBD-93592E282E18}" v="679" dt="2023-03-08T02:15:58.268"/>
    <p1510:client id="{DAC6C20D-07FC-17E0-E4D7-4087F01B9B6A}" v="927" dt="2023-03-08T02:35:08.222"/>
    <p1510:client id="{DC27CF86-C0FC-21A9-613B-9BB2099D60BD}" v="5" dt="2023-03-08T02:37:3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omments/modernComment_103_364E9E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0DD7-ADA1-4DBC-A23D-FE5A6DADF6CC}" authorId="{55743929-F6B4-D502-56F7-4CAAB28033C7}" created="2023-03-08T02:32:36.358">
    <pc:sldMkLst xmlns:pc="http://schemas.microsoft.com/office/powerpoint/2013/main/command">
      <pc:docMk/>
      <pc:sldMk cId="911121966" sldId="259"/>
    </pc:sldMkLst>
    <p188:txBody>
      <a:bodyPr/>
      <a:lstStyle/>
      <a:p>
        <a:r>
          <a:rPr lang="en-US"/>
          <a:t>Apresentação e introdução</a:t>
        </a:r>
      </a:p>
    </p188:txBody>
  </p188:cm>
</p188:cmLst>
</file>

<file path=ppt/comments/modernComment_112_1C4C4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8CA815-1B5E-4C49-90D1-1FA1C8363EBF}" authorId="{55743929-F6B4-D502-56F7-4CAAB28033C7}" created="2023-03-08T02:32:47.296">
    <pc:sldMkLst xmlns:pc="http://schemas.microsoft.com/office/powerpoint/2013/main/command">
      <pc:docMk/>
      <pc:sldMk cId="29672637" sldId="274"/>
    </pc:sldMkLst>
    <p188:txBody>
      <a:bodyPr/>
      <a:lstStyle/>
      <a:p>
        <a:r>
          <a:rPr lang="en-US"/>
          <a:t>Segmento do Projeto</a:t>
        </a:r>
      </a:p>
    </p188:txBody>
  </p188:cm>
</p188:cmLst>
</file>

<file path=ppt/comments/modernComment_113_1A6265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9CEB01-C682-4622-8F6B-56797FD53DFE}" authorId="{55743929-F6B4-D502-56F7-4CAAB28033C7}" created="2023-03-08T02:32:57.343">
    <pc:sldMkLst xmlns:pc="http://schemas.microsoft.com/office/powerpoint/2013/main/command">
      <pc:docMk/>
      <pc:sldMk cId="442656196" sldId="275"/>
    </pc:sldMkLst>
    <p188:txBody>
      <a:bodyPr/>
      <a:lstStyle/>
      <a:p>
        <a:r>
          <a:rPr lang="en-US"/>
          <a:t>Contexto do Projeto</a:t>
        </a:r>
      </a:p>
    </p188:txBody>
  </p188:cm>
</p188:cmLst>
</file>

<file path=ppt/comments/modernComment_115_C32BCC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B8C797-B3A8-4A8D-B690-CA41D3C52B5F}" authorId="{55743929-F6B4-D502-56F7-4CAAB28033C7}" created="2023-03-08T02:33:22.484">
    <pc:sldMkLst xmlns:pc="http://schemas.microsoft.com/office/powerpoint/2013/main/command">
      <pc:docMk/>
      <pc:sldMk cId="3274427416" sldId="277"/>
    </pc:sldMkLst>
    <p188:txBody>
      <a:bodyPr/>
      <a:lstStyle/>
      <a:p>
        <a:r>
          <a:rPr lang="en-US"/>
          <a:t>Solução para o problema</a:t>
        </a:r>
      </a:p>
    </p188:txBody>
  </p188:cm>
</p188:cmLst>
</file>

<file path=ppt/comments/modernComment_116_E07373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FCFF07-BECF-437E-97E1-19D41F87EBC4}" authorId="{55743929-F6B4-D502-56F7-4CAAB28033C7}" created="2023-03-08T02:34:19.689">
    <pc:sldMkLst xmlns:pc="http://schemas.microsoft.com/office/powerpoint/2013/main/command">
      <pc:docMk/>
      <pc:sldMk cId="3765662590" sldId="278"/>
    </pc:sldMkLst>
    <p188:txBody>
      <a:bodyPr/>
      <a:lstStyle/>
      <a:p>
        <a:r>
          <a:rPr lang="en-US"/>
          <a:t>Ferramenta de Gestão (TRELLO)</a:t>
        </a:r>
      </a:p>
    </p188:txBody>
  </p188:cm>
</p188:cmLst>
</file>

<file path=ppt/comments/modernComment_11A_82F349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434749-2F28-4F92-AE55-0810E4D9D69F}" authorId="{55743929-F6B4-D502-56F7-4CAAB28033C7}" created="2023-03-08T02:34:38.565">
    <pc:sldMkLst xmlns:pc="http://schemas.microsoft.com/office/powerpoint/2013/main/command">
      <pc:docMk/>
      <pc:sldMk cId="2196982237" sldId="282"/>
    </pc:sldMkLst>
    <p188:txBody>
      <a:bodyPr/>
      <a:lstStyle/>
      <a:p>
        <a:r>
          <a:rPr lang="en-US"/>
          <a:t>Seguindo ordem do Script</a:t>
        </a:r>
      </a:p>
    </p188:txBody>
  </p188:cm>
</p188:cmLst>
</file>

<file path=ppt/comments/modernComment_11B_A83E54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4999C2-FF90-4C6E-83F3-E6B4B52DDBCF}" authorId="{55743929-F6B4-D502-56F7-4CAAB28033C7}" created="2023-03-08T02:33:10.718">
    <pc:sldMkLst xmlns:pc="http://schemas.microsoft.com/office/powerpoint/2013/main/command">
      <pc:docMk/>
      <pc:sldMk cId="2822657093" sldId="283"/>
    </pc:sldMkLst>
    <p188:txBody>
      <a:bodyPr/>
      <a:lstStyle/>
      <a:p>
        <a:r>
          <a:rPr lang="en-US"/>
          <a:t>Problema encontrado</a:t>
        </a:r>
      </a:p>
    </p188:txBody>
  </p188:cm>
</p188:cmLst>
</file>

<file path=ppt/comments/modernComment_11C_35870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29FC2A-9159-4F6D-B04F-683B6A78C534}" authorId="{55743929-F6B4-D502-56F7-4CAAB28033C7}" created="2023-03-08T02:34:41.565">
    <pc:sldMkLst xmlns:pc="http://schemas.microsoft.com/office/powerpoint/2013/main/command">
      <pc:docMk/>
      <pc:sldMk cId="56127524" sldId="284"/>
    </pc:sldMkLst>
    <p188:txBody>
      <a:bodyPr/>
      <a:lstStyle/>
      <a:p>
        <a:r>
          <a:rPr lang="en-US"/>
          <a:t>Seguindo ordem do Script</a:t>
        </a:r>
      </a:p>
    </p188:txBody>
  </p188:cm>
</p188:cmLst>
</file>

<file path=ppt/comments/modernComment_11D_1EBC08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0FF0F2-353C-4AD9-9159-A0E0890A6C93}" authorId="{55743929-F6B4-D502-56F7-4CAAB28033C7}" created="2023-03-08T02:34:44.330">
    <pc:sldMkLst xmlns:pc="http://schemas.microsoft.com/office/powerpoint/2013/main/command">
      <pc:docMk/>
      <pc:sldMk cId="515639371" sldId="285"/>
    </pc:sldMkLst>
    <p188:txBody>
      <a:bodyPr/>
      <a:lstStyle/>
      <a:p>
        <a:r>
          <a:rPr lang="en-US"/>
          <a:t>Seguindo ordem do Script</a:t>
        </a:r>
      </a:p>
    </p188:txBody>
  </p188:cm>
</p188:cmLst>
</file>

<file path=ppt/comments/modernComment_11E_8DA02E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1E6988-1F50-4A52-81F0-4E538FCD607E}" authorId="{55743929-F6B4-D502-56F7-4CAAB28033C7}" created="2023-03-08T02:34:48.190">
    <pc:sldMkLst xmlns:pc="http://schemas.microsoft.com/office/powerpoint/2013/main/command">
      <pc:docMk/>
      <pc:sldMk cId="2376085005" sldId="286"/>
    </pc:sldMkLst>
    <p188:txBody>
      <a:bodyPr/>
      <a:lstStyle/>
      <a:p>
        <a:r>
          <a:rPr lang="en-US"/>
          <a:t>Seguindo ordem do Script</a:t>
        </a:r>
      </a:p>
    </p188:txBody>
  </p188:cm>
</p188:cmLst>
</file>

<file path=ppt/comments/modernComment_11F_50C406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68EAC3-EC0B-45A7-A8E9-033C8BBEBF72}" authorId="{55743929-F6B4-D502-56F7-4CAAB28033C7}" created="2023-03-08T02:32:19.342">
    <pc:sldMkLst xmlns:pc="http://schemas.microsoft.com/office/powerpoint/2013/main/command">
      <pc:docMk/>
      <pc:sldMk cId="1355023943" sldId="287"/>
    </pc:sldMkLst>
    <p188:replyLst>
      <p188:reply id="{18114D0A-4CE1-481A-8B81-C09F5E6DC0C1}" authorId="{55743929-F6B4-D502-56F7-4CAAB28033C7}" created="2023-03-08T02:35:08.222">
        <p188:txBody>
          <a:bodyPr/>
          <a:lstStyle/>
          <a:p>
            <a:r>
              <a:rPr lang="en-US"/>
              <a:t>Seguindo ordem do Script</a:t>
            </a:r>
          </a:p>
        </p188:txBody>
      </p188:reply>
    </p188:replyLst>
    <p188:txBody>
      <a:bodyPr/>
      <a:lstStyle/>
      <a:p>
        <a:r>
          <a:rPr lang="en-US"/>
          <a:t>Finalização e Agradecimento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83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96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55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12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15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49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81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6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26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3/8/2023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7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3_364E9E2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16_E073737E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A_82F349DD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C_358702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D_1EBC084B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E_8DA02E0D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11F_50C4064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12_1C4C4BD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3_1A6265C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1B_A83E54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5_C32BCC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4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5.png"/><Relationship Id="rId2" Type="http://schemas.openxmlformats.org/officeDocument/2006/relationships/image" Target="../media/image9.gif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5.png"/><Relationship Id="rId2" Type="http://schemas.openxmlformats.org/officeDocument/2006/relationships/image" Target="../media/image24.gif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5.gif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9.gif"/><Relationship Id="rId16" Type="http://schemas.openxmlformats.org/officeDocument/2006/relationships/image" Target="../media/image20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3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24.gif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25.gif"/><Relationship Id="rId21" Type="http://schemas.openxmlformats.org/officeDocument/2006/relationships/image" Target="../media/image23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7.svg"/><Relationship Id="rId2" Type="http://schemas.openxmlformats.org/officeDocument/2006/relationships/image" Target="../media/image24.gif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3.png"/><Relationship Id="rId15" Type="http://schemas.openxmlformats.org/officeDocument/2006/relationships/image" Target="../media/image19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5.png"/><Relationship Id="rId9" Type="http://schemas.openxmlformats.org/officeDocument/2006/relationships/image" Target="../media/image27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B4C57A9-731E-47F5-8948-023B8357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719531"/>
            <a:ext cx="3162300" cy="46697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Douglas Silva de Queiroz</a:t>
            </a:r>
            <a:endParaRPr lang="en-US" sz="1800"/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Lucas Faria de Lima 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João Vitor Cordeiro 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Katherine Assis dos Santos Silva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Kevin dos Santos </a:t>
            </a:r>
            <a:r>
              <a:rPr lang="en-US" sz="1800" err="1">
                <a:ea typeface="+mn-lt"/>
                <a:cs typeface="+mn-lt"/>
              </a:rPr>
              <a:t>Wesselka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Lucas Faria de Lima 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Matheus Henrique Ribeiro dos Santos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Victor </a:t>
            </a:r>
            <a:r>
              <a:rPr lang="en-US" sz="1800" err="1">
                <a:ea typeface="+mn-lt"/>
                <a:cs typeface="+mn-lt"/>
              </a:rPr>
              <a:t>Beralde</a:t>
            </a:r>
            <a:r>
              <a:rPr lang="en-US" sz="1800">
                <a:ea typeface="+mn-lt"/>
                <a:cs typeface="+mn-lt"/>
              </a:rPr>
              <a:t> Cardoso </a:t>
            </a:r>
            <a:endParaRPr lang="en-US" sz="180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1A9623-FF65-4491-8E53-ECD5C1F6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EF6563-1E8C-4580-9B78-C6EE124F204E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3/8/2023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F2EB6D7-C367-45A8-B5F3-E6E96850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SPTECH SCHOOL ADS-01/23</a:t>
            </a:r>
          </a:p>
        </p:txBody>
      </p:sp>
      <p:pic>
        <p:nvPicPr>
          <p:cNvPr id="12" name="Picture 13" descr="Logo&#10;&#10;Description automatically generated">
            <a:extLst>
              <a:ext uri="{FF2B5EF4-FFF2-40B4-BE49-F238E27FC236}">
                <a16:creationId xmlns:a16="http://schemas.microsoft.com/office/drawing/2014/main" id="{CF808851-D90A-5504-D98A-7A30DAF4FF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6736" r="-1" b="-1"/>
          <a:stretch/>
        </p:blipFill>
        <p:spPr>
          <a:xfrm>
            <a:off x="20" y="10"/>
            <a:ext cx="7353280" cy="6857990"/>
          </a:xfr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CCC82F-E8F2-DB62-50E2-0C08AF0CEB4C}"/>
              </a:ext>
            </a:extLst>
          </p:cNvPr>
          <p:cNvSpPr txBox="1"/>
          <p:nvPr/>
        </p:nvSpPr>
        <p:spPr>
          <a:xfrm>
            <a:off x="8118155" y="612393"/>
            <a:ext cx="31745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i="1">
                <a:latin typeface="Brush Script MT"/>
              </a:rPr>
              <a:t>Oceânides</a:t>
            </a:r>
          </a:p>
        </p:txBody>
      </p:sp>
      <p:pic>
        <p:nvPicPr>
          <p:cNvPr id="25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BF9E6D4B-649F-7C9C-E10B-836233F3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97" y="6436742"/>
            <a:ext cx="125983" cy="130835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0A5CED4-07EF-872C-05E8-94012DB8BC9E}"/>
              </a:ext>
            </a:extLst>
          </p:cNvPr>
          <p:cNvSpPr txBox="1">
            <a:spLocks/>
          </p:cNvSpPr>
          <p:nvPr/>
        </p:nvSpPr>
        <p:spPr>
          <a:xfrm>
            <a:off x="9659377" y="6391980"/>
            <a:ext cx="2169737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spc="100"/>
              <a:t>SPTECH SCHOOL ADS-01/23</a:t>
            </a:r>
          </a:p>
        </p:txBody>
      </p:sp>
    </p:spTree>
    <p:extLst>
      <p:ext uri="{BB962C8B-B14F-4D97-AF65-F5344CB8AC3E}">
        <p14:creationId xmlns:p14="http://schemas.microsoft.com/office/powerpoint/2010/main" val="911121966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42C81EE-1471-9C75-9B2E-3586A27EE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273" b="10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84CD0E06-40EC-ABB6-BDBA-46528BD86326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7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4591AB0A-0869-FDCF-A621-E537CF51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Logo&#10;&#10;Description automatically generated">
            <a:extLst>
              <a:ext uri="{FF2B5EF4-FFF2-40B4-BE49-F238E27FC236}">
                <a16:creationId xmlns:a16="http://schemas.microsoft.com/office/drawing/2014/main" id="{065097B8-BB3B-82B4-F1E6-6D45C832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EB38D28-577A-39C9-C37D-C0A22282CEDD}"/>
              </a:ext>
            </a:extLst>
          </p:cNvPr>
          <p:cNvSpPr txBox="1"/>
          <p:nvPr/>
        </p:nvSpPr>
        <p:spPr>
          <a:xfrm>
            <a:off x="1375174" y="2797752"/>
            <a:ext cx="2139352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i="1" dirty="0">
                <a:latin typeface="Brush Script MT"/>
              </a:rPr>
              <a:t>Gestão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1AF084-04A3-6D75-FDA0-4C07F5F06EE9}"/>
              </a:ext>
            </a:extLst>
          </p:cNvPr>
          <p:cNvSpPr txBox="1">
            <a:spLocks/>
          </p:cNvSpPr>
          <p:nvPr/>
        </p:nvSpPr>
        <p:spPr>
          <a:xfrm>
            <a:off x="6096920" y="2327983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43CDE0-9D9E-B745-35E8-05EC45611A48}"/>
              </a:ext>
            </a:extLst>
          </p:cNvPr>
          <p:cNvSpPr txBox="1">
            <a:spLocks/>
          </p:cNvSpPr>
          <p:nvPr/>
        </p:nvSpPr>
        <p:spPr>
          <a:xfrm>
            <a:off x="6096919" y="2931832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10A879-D09D-F942-62B9-B7D0B1E97485}"/>
              </a:ext>
            </a:extLst>
          </p:cNvPr>
          <p:cNvSpPr txBox="1">
            <a:spLocks/>
          </p:cNvSpPr>
          <p:nvPr/>
        </p:nvSpPr>
        <p:spPr>
          <a:xfrm>
            <a:off x="6096920" y="3535681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84CD0E06-40EC-ABB6-BDBA-46528BD86326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7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4591AB0A-0869-FDCF-A621-E537CF51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CFC6A-8488-F2A4-71AD-FA873176501D}"/>
              </a:ext>
            </a:extLst>
          </p:cNvPr>
          <p:cNvSpPr txBox="1"/>
          <p:nvPr/>
        </p:nvSpPr>
        <p:spPr>
          <a:xfrm>
            <a:off x="1816620" y="4572972"/>
            <a:ext cx="854662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cs typeface="Calibri"/>
              </a:rPr>
              <a:t>TROCA PARA SITE INSTUCIONAL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698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84CD0E06-40EC-ABB6-BDBA-46528BD86326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7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4591AB0A-0869-FDCF-A621-E537CF51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CFC6A-8488-F2A4-71AD-FA873176501D}"/>
              </a:ext>
            </a:extLst>
          </p:cNvPr>
          <p:cNvSpPr txBox="1"/>
          <p:nvPr/>
        </p:nvSpPr>
        <p:spPr>
          <a:xfrm>
            <a:off x="1399677" y="4371689"/>
            <a:ext cx="939488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cs typeface="Calibri"/>
              </a:rPr>
              <a:t>TROCA PARA SIMULADOR FINANCEIRO</a:t>
            </a:r>
          </a:p>
        </p:txBody>
      </p:sp>
    </p:spTree>
    <p:extLst>
      <p:ext uri="{BB962C8B-B14F-4D97-AF65-F5344CB8AC3E}">
        <p14:creationId xmlns:p14="http://schemas.microsoft.com/office/powerpoint/2010/main" val="5612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84CD0E06-40EC-ABB6-BDBA-46528BD86326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7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4591AB0A-0869-FDCF-A621-E537CF51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CFC6A-8488-F2A4-71AD-FA873176501D}"/>
              </a:ext>
            </a:extLst>
          </p:cNvPr>
          <p:cNvSpPr txBox="1"/>
          <p:nvPr/>
        </p:nvSpPr>
        <p:spPr>
          <a:xfrm>
            <a:off x="1399677" y="4371689"/>
            <a:ext cx="939488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cs typeface="Calibri"/>
              </a:rPr>
              <a:t>TROCA PARA TABELAS MYSLQ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6CD46-2466-5EBE-06D5-3D422A4013FA}"/>
              </a:ext>
            </a:extLst>
          </p:cNvPr>
          <p:cNvSpPr txBox="1"/>
          <p:nvPr/>
        </p:nvSpPr>
        <p:spPr>
          <a:xfrm>
            <a:off x="997110" y="1165537"/>
            <a:ext cx="93948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cs typeface="Calibri"/>
              </a:rPr>
              <a:t>PRINT TABELAS DO DER</a:t>
            </a:r>
          </a:p>
        </p:txBody>
      </p:sp>
    </p:spTree>
    <p:extLst>
      <p:ext uri="{BB962C8B-B14F-4D97-AF65-F5344CB8AC3E}">
        <p14:creationId xmlns:p14="http://schemas.microsoft.com/office/powerpoint/2010/main" val="51563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84CD0E06-40EC-ABB6-BDBA-46528BD86326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7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4591AB0A-0869-FDCF-A621-E537CF51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BCFC6A-8488-F2A4-71AD-FA873176501D}"/>
              </a:ext>
            </a:extLst>
          </p:cNvPr>
          <p:cNvSpPr txBox="1"/>
          <p:nvPr/>
        </p:nvSpPr>
        <p:spPr>
          <a:xfrm>
            <a:off x="1169639" y="4429198"/>
            <a:ext cx="985495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>
                <a:cs typeface="Calibri"/>
              </a:rPr>
              <a:t>TROCA PARA DEMONSTRAÇÃO ARDUINO</a:t>
            </a:r>
          </a:p>
        </p:txBody>
      </p:sp>
    </p:spTree>
    <p:extLst>
      <p:ext uri="{BB962C8B-B14F-4D97-AF65-F5344CB8AC3E}">
        <p14:creationId xmlns:p14="http://schemas.microsoft.com/office/powerpoint/2010/main" val="237608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6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22866BA5-E715-BDF4-3537-9E1A84C75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14" r="1" b="9415"/>
          <a:stretch/>
        </p:blipFill>
        <p:spPr>
          <a:xfrm>
            <a:off x="3090052" y="1390996"/>
            <a:ext cx="6026271" cy="4086818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D8C45CB0-C057-5A1D-5B05-61807B508935}"/>
              </a:ext>
            </a:extLst>
          </p:cNvPr>
          <p:cNvSpPr txBox="1"/>
          <p:nvPr/>
        </p:nvSpPr>
        <p:spPr>
          <a:xfrm>
            <a:off x="4955137" y="4192356"/>
            <a:ext cx="2311881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i="1" dirty="0">
                <a:solidFill>
                  <a:schemeClr val="bg1"/>
                </a:solidFill>
                <a:latin typeface="Brush Script MT"/>
              </a:rPr>
              <a:t>Agradece</a:t>
            </a:r>
            <a:endParaRPr lang="pt-BR" sz="5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023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57E83E6E-25FC-60E9-0A9F-052435736192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16" name="Picture 5" descr="A picture containing text, sky, cargo container&#10;&#10;Description automatically generated">
            <a:extLst>
              <a:ext uri="{FF2B5EF4-FFF2-40B4-BE49-F238E27FC236}">
                <a16:creationId xmlns:a16="http://schemas.microsoft.com/office/drawing/2014/main" id="{0A57644A-D9BC-3D65-B1E2-C46FC67F2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19F4D2-7991-4EE7-F0B4-C9A30B0BB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">
            <a:extLst>
              <a:ext uri="{FF2B5EF4-FFF2-40B4-BE49-F238E27FC236}">
                <a16:creationId xmlns:a16="http://schemas.microsoft.com/office/drawing/2014/main" id="{2994F968-A3AA-A69C-C313-2BD886A67F2E}"/>
              </a:ext>
            </a:extLst>
          </p:cNvPr>
          <p:cNvSpPr txBox="1"/>
          <p:nvPr/>
        </p:nvSpPr>
        <p:spPr>
          <a:xfrm>
            <a:off x="1375174" y="2797752"/>
            <a:ext cx="2843842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i="1" dirty="0">
                <a:latin typeface="Brush Script MT"/>
              </a:rPr>
              <a:t>Segmento</a:t>
            </a:r>
            <a:endParaRPr lang="pt-BR" sz="6600" dirty="0">
              <a:cs typeface="Calibri Light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B3E7175-9E32-D938-F523-B493E5546FC1}"/>
              </a:ext>
            </a:extLst>
          </p:cNvPr>
          <p:cNvSpPr txBox="1">
            <a:spLocks/>
          </p:cNvSpPr>
          <p:nvPr/>
        </p:nvSpPr>
        <p:spPr>
          <a:xfrm>
            <a:off x="6096920" y="2327983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pic>
        <p:nvPicPr>
          <p:cNvPr id="22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4448692-9D98-1E07-302F-D527E6D2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9A2DCBE2-F0DA-10D4-6359-947B2C6AC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249819-4421-1525-CDD0-C3F43C611777}"/>
              </a:ext>
            </a:extLst>
          </p:cNvPr>
          <p:cNvSpPr txBox="1">
            <a:spLocks/>
          </p:cNvSpPr>
          <p:nvPr/>
        </p:nvSpPr>
        <p:spPr>
          <a:xfrm>
            <a:off x="6096919" y="2931832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E5C7C5-CFC4-B9F3-1A05-CAA693DF5329}"/>
              </a:ext>
            </a:extLst>
          </p:cNvPr>
          <p:cNvSpPr txBox="1">
            <a:spLocks/>
          </p:cNvSpPr>
          <p:nvPr/>
        </p:nvSpPr>
        <p:spPr>
          <a:xfrm>
            <a:off x="6096920" y="3535681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5" grpId="0"/>
      <p:bldP spid="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water, green, watercraft, boat&#10;&#10;Description automatically generated">
            <a:extLst>
              <a:ext uri="{FF2B5EF4-FFF2-40B4-BE49-F238E27FC236}">
                <a16:creationId xmlns:a16="http://schemas.microsoft.com/office/drawing/2014/main" id="{07489C96-A562-81AC-3BF2-C0D8F127E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236" b="5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530F80B-DFEF-84B6-B9FD-8C059435B621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0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1C73B5A1-E8E5-45CA-E4C9-7A7343A0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CBB3319-E295-44D4-4E50-0D43DAC3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25F8636E-892F-EF53-D7FE-65DACE40858D}"/>
              </a:ext>
            </a:extLst>
          </p:cNvPr>
          <p:cNvSpPr txBox="1"/>
          <p:nvPr/>
        </p:nvSpPr>
        <p:spPr>
          <a:xfrm>
            <a:off x="1375174" y="2797752"/>
            <a:ext cx="2843842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i="1" dirty="0">
                <a:latin typeface="Brush Script MT"/>
              </a:rPr>
              <a:t>Contexto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00753B-079F-D3C5-2CD4-9FF8AEB6A7D5}"/>
              </a:ext>
            </a:extLst>
          </p:cNvPr>
          <p:cNvSpPr txBox="1">
            <a:spLocks/>
          </p:cNvSpPr>
          <p:nvPr/>
        </p:nvSpPr>
        <p:spPr>
          <a:xfrm>
            <a:off x="6096920" y="2327983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AF7579-140B-97E7-1B45-842D658EBF9D}"/>
              </a:ext>
            </a:extLst>
          </p:cNvPr>
          <p:cNvSpPr txBox="1">
            <a:spLocks/>
          </p:cNvSpPr>
          <p:nvPr/>
        </p:nvSpPr>
        <p:spPr>
          <a:xfrm>
            <a:off x="6096919" y="2931832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9965D5-F16B-E006-E36C-9368CCC8B4AF}"/>
              </a:ext>
            </a:extLst>
          </p:cNvPr>
          <p:cNvSpPr txBox="1">
            <a:spLocks/>
          </p:cNvSpPr>
          <p:nvPr/>
        </p:nvSpPr>
        <p:spPr>
          <a:xfrm>
            <a:off x="6096920" y="3535681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42656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9" grpId="0"/>
      <p:bldP spid="2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AAE3AA-7D03-FE40-3C6C-9994029C9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ndoor, wooden, wood&#10;&#10;Description automatically generated">
            <a:extLst>
              <a:ext uri="{FF2B5EF4-FFF2-40B4-BE49-F238E27FC236}">
                <a16:creationId xmlns:a16="http://schemas.microsoft.com/office/drawing/2014/main" id="{F3872C0E-1BFC-8D78-9F49-491B3395F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48D5485-F1A3-65A3-2D95-8CE502460AB2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12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3D0E0B7E-D43D-DAD6-010C-5FB9CFC68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57FF5D7-D721-C2DF-DD4E-E47CF592C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2D78020B-260A-B0BA-A559-EBFCB903A802}"/>
              </a:ext>
            </a:extLst>
          </p:cNvPr>
          <p:cNvSpPr txBox="1"/>
          <p:nvPr/>
        </p:nvSpPr>
        <p:spPr>
          <a:xfrm>
            <a:off x="857589" y="2869639"/>
            <a:ext cx="3735238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i="1" dirty="0" err="1">
                <a:latin typeface="Brush Script MT"/>
              </a:rPr>
              <a:t>Problematica</a:t>
            </a:r>
            <a:endParaRPr lang="pt-BR" sz="6600" i="1" dirty="0" err="1">
              <a:latin typeface="Brush Script MT"/>
              <a:cs typeface="Calibri Ligh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5F59F4-8318-4275-0495-44E66611626F}"/>
              </a:ext>
            </a:extLst>
          </p:cNvPr>
          <p:cNvSpPr txBox="1">
            <a:spLocks/>
          </p:cNvSpPr>
          <p:nvPr/>
        </p:nvSpPr>
        <p:spPr>
          <a:xfrm>
            <a:off x="6096920" y="2327983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2C1786-D610-9BD3-1078-F8418E18A17B}"/>
              </a:ext>
            </a:extLst>
          </p:cNvPr>
          <p:cNvSpPr txBox="1">
            <a:spLocks/>
          </p:cNvSpPr>
          <p:nvPr/>
        </p:nvSpPr>
        <p:spPr>
          <a:xfrm>
            <a:off x="6096919" y="2931832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51245FF-03B1-1EAA-68EE-0AAA82AA0FF6}"/>
              </a:ext>
            </a:extLst>
          </p:cNvPr>
          <p:cNvSpPr txBox="1">
            <a:spLocks/>
          </p:cNvSpPr>
          <p:nvPr/>
        </p:nvSpPr>
        <p:spPr>
          <a:xfrm>
            <a:off x="6096920" y="3535681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26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3530F80B-DFEF-84B6-B9FD-8C059435B621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SPTECH SCHOOL ADS-01/23</a:t>
            </a:r>
          </a:p>
        </p:txBody>
      </p:sp>
      <p:pic>
        <p:nvPicPr>
          <p:cNvPr id="20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1C73B5A1-E8E5-45CA-E4C9-7A7343A0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3" name="Picture 12" descr="A picture containing outdoor, watercraft, boat&#10;&#10;Description automatically generated">
            <a:extLst>
              <a:ext uri="{FF2B5EF4-FFF2-40B4-BE49-F238E27FC236}">
                <a16:creationId xmlns:a16="http://schemas.microsoft.com/office/drawing/2014/main" id="{2577F04A-34C7-A843-035D-0B02C2EE0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2" descr="Logo&#10;&#10;Description automatically generated">
            <a:extLst>
              <a:ext uri="{FF2B5EF4-FFF2-40B4-BE49-F238E27FC236}">
                <a16:creationId xmlns:a16="http://schemas.microsoft.com/office/drawing/2014/main" id="{E801E1F9-3072-4438-0D4B-71C89373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9FDABDB0-00DB-B60C-0F9C-C72211C4F830}"/>
              </a:ext>
            </a:extLst>
          </p:cNvPr>
          <p:cNvSpPr txBox="1"/>
          <p:nvPr/>
        </p:nvSpPr>
        <p:spPr>
          <a:xfrm>
            <a:off x="1375174" y="2797752"/>
            <a:ext cx="2843842" cy="110799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i="1" dirty="0">
                <a:latin typeface="Brush Script MT"/>
              </a:rPr>
              <a:t>Solução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A69B71-AE38-CD59-B1D1-F13B6AF19634}"/>
              </a:ext>
            </a:extLst>
          </p:cNvPr>
          <p:cNvSpPr txBox="1">
            <a:spLocks/>
          </p:cNvSpPr>
          <p:nvPr/>
        </p:nvSpPr>
        <p:spPr>
          <a:xfrm>
            <a:off x="6096920" y="2327983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C69F3A7-9501-8FBC-7F0F-AA4D98D47A82}"/>
              </a:ext>
            </a:extLst>
          </p:cNvPr>
          <p:cNvSpPr txBox="1">
            <a:spLocks/>
          </p:cNvSpPr>
          <p:nvPr/>
        </p:nvSpPr>
        <p:spPr>
          <a:xfrm>
            <a:off x="6096919" y="2931832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B5BE6C2-8A7F-3638-0E1D-14E1E84573DF}"/>
              </a:ext>
            </a:extLst>
          </p:cNvPr>
          <p:cNvSpPr txBox="1">
            <a:spLocks/>
          </p:cNvSpPr>
          <p:nvPr/>
        </p:nvSpPr>
        <p:spPr>
          <a:xfrm>
            <a:off x="6096920" y="3535681"/>
            <a:ext cx="3435651" cy="60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romanUcPeriod"/>
            </a:pPr>
            <a:r>
              <a:rPr lang="en-US" sz="2400" dirty="0">
                <a:ea typeface="+mn-lt"/>
                <a:cs typeface="+mn-lt"/>
              </a:rPr>
              <a:t>TEXTO</a:t>
            </a:r>
            <a:endParaRPr lang="en-US" sz="2400" dirty="0"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2400">
              <a:ea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4427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9" grpId="0"/>
      <p:bldP spid="2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7">
            <a:extLst>
              <a:ext uri="{FF2B5EF4-FFF2-40B4-BE49-F238E27FC236}">
                <a16:creationId xmlns:a16="http://schemas.microsoft.com/office/drawing/2014/main" id="{457F530C-7C89-99B8-8259-124E7BB9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5" y="3592902"/>
            <a:ext cx="12203500" cy="2490158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AA6004DA-0C81-3BE5-229D-0AE60F6B2D5A}"/>
              </a:ext>
            </a:extLst>
          </p:cNvPr>
          <p:cNvSpPr/>
          <p:nvPr/>
        </p:nvSpPr>
        <p:spPr>
          <a:xfrm>
            <a:off x="2197546" y="1483509"/>
            <a:ext cx="1830601" cy="230057"/>
          </a:xfrm>
          <a:custGeom>
            <a:avLst/>
            <a:gdLst>
              <a:gd name="connsiteX0" fmla="*/ 0 w 1111733"/>
              <a:gd name="connsiteY0" fmla="*/ 287566 h 287566"/>
              <a:gd name="connsiteX1" fmla="*/ 593481 w 1111733"/>
              <a:gd name="connsiteY1" fmla="*/ 5 h 287566"/>
              <a:gd name="connsiteX2" fmla="*/ 1111733 w 1111733"/>
              <a:gd name="connsiteY2" fmla="*/ 279108 h 28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1733" h="287566" extrusionOk="0">
                <a:moveTo>
                  <a:pt x="0" y="287566"/>
                </a:moveTo>
                <a:cubicBezTo>
                  <a:pt x="197424" y="140375"/>
                  <a:pt x="402184" y="3670"/>
                  <a:pt x="593481" y="5"/>
                </a:cubicBezTo>
                <a:cubicBezTo>
                  <a:pt x="798219" y="2689"/>
                  <a:pt x="979878" y="232140"/>
                  <a:pt x="1111733" y="279108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30601"/>
                      <a:gd name="connsiteY0" fmla="*/ 230057 h 230057"/>
                      <a:gd name="connsiteX1" fmla="*/ 977237 w 1830601"/>
                      <a:gd name="connsiteY1" fmla="*/ 4 h 230057"/>
                      <a:gd name="connsiteX2" fmla="*/ 1830601 w 1830601"/>
                      <a:gd name="connsiteY2" fmla="*/ 223290 h 23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30601" h="230057" extrusionOk="0">
                        <a:moveTo>
                          <a:pt x="0" y="230057"/>
                        </a:moveTo>
                        <a:cubicBezTo>
                          <a:pt x="311456" y="103897"/>
                          <a:pt x="595534" y="27973"/>
                          <a:pt x="977237" y="4"/>
                        </a:cubicBezTo>
                        <a:cubicBezTo>
                          <a:pt x="1342227" y="8017"/>
                          <a:pt x="1579687" y="186790"/>
                          <a:pt x="1830601" y="22329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163547F-42B9-CDCA-2E8E-DDF42763C0C5}"/>
              </a:ext>
            </a:extLst>
          </p:cNvPr>
          <p:cNvSpPr/>
          <p:nvPr/>
        </p:nvSpPr>
        <p:spPr>
          <a:xfrm>
            <a:off x="5780736" y="1598528"/>
            <a:ext cx="1618283" cy="80189"/>
          </a:xfrm>
          <a:custGeom>
            <a:avLst/>
            <a:gdLst>
              <a:gd name="connsiteX0" fmla="*/ 0 w 1115076"/>
              <a:gd name="connsiteY0" fmla="*/ 252716 h 252716"/>
              <a:gd name="connsiteX1" fmla="*/ 595266 w 1115076"/>
              <a:gd name="connsiteY1" fmla="*/ 4 h 252716"/>
              <a:gd name="connsiteX2" fmla="*/ 1115076 w 1115076"/>
              <a:gd name="connsiteY2" fmla="*/ 245283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076" h="252716" extrusionOk="0">
                <a:moveTo>
                  <a:pt x="0" y="252716"/>
                </a:moveTo>
                <a:cubicBezTo>
                  <a:pt x="191991" y="119134"/>
                  <a:pt x="388623" y="9048"/>
                  <a:pt x="595266" y="4"/>
                </a:cubicBezTo>
                <a:cubicBezTo>
                  <a:pt x="795714" y="1839"/>
                  <a:pt x="989971" y="203898"/>
                  <a:pt x="1115076" y="245283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18283"/>
                      <a:gd name="connsiteY0" fmla="*/ 80189 h 80189"/>
                      <a:gd name="connsiteX1" fmla="*/ 863895 w 1618283"/>
                      <a:gd name="connsiteY1" fmla="*/ 1 h 80189"/>
                      <a:gd name="connsiteX2" fmla="*/ 1618283 w 1618283"/>
                      <a:gd name="connsiteY2" fmla="*/ 77830 h 8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8283" h="80189" extrusionOk="0">
                        <a:moveTo>
                          <a:pt x="0" y="80189"/>
                        </a:moveTo>
                        <a:cubicBezTo>
                          <a:pt x="231686" y="8845"/>
                          <a:pt x="497542" y="27813"/>
                          <a:pt x="863895" y="1"/>
                        </a:cubicBezTo>
                        <a:cubicBezTo>
                          <a:pt x="1199519" y="9997"/>
                          <a:pt x="1397116" y="65957"/>
                          <a:pt x="1618283" y="7783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E0B3B159-69B7-1463-8DE7-76797DB675B5}"/>
              </a:ext>
            </a:extLst>
          </p:cNvPr>
          <p:cNvSpPr/>
          <p:nvPr/>
        </p:nvSpPr>
        <p:spPr>
          <a:xfrm rot="8673633">
            <a:off x="6162189" y="2518889"/>
            <a:ext cx="2143819" cy="828306"/>
          </a:xfrm>
          <a:custGeom>
            <a:avLst/>
            <a:gdLst>
              <a:gd name="connsiteX0" fmla="*/ 0 w 1626235"/>
              <a:gd name="connsiteY0" fmla="*/ 598268 h 598268"/>
              <a:gd name="connsiteX1" fmla="*/ 868141 w 1626235"/>
              <a:gd name="connsiteY1" fmla="*/ 11 h 598268"/>
              <a:gd name="connsiteX2" fmla="*/ 1626235 w 1626235"/>
              <a:gd name="connsiteY2" fmla="*/ 580672 h 59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235" h="598268" extrusionOk="0">
                <a:moveTo>
                  <a:pt x="0" y="598268"/>
                </a:moveTo>
                <a:cubicBezTo>
                  <a:pt x="289333" y="299863"/>
                  <a:pt x="550790" y="33227"/>
                  <a:pt x="868141" y="11"/>
                </a:cubicBezTo>
                <a:cubicBezTo>
                  <a:pt x="1130514" y="-36075"/>
                  <a:pt x="1492068" y="440555"/>
                  <a:pt x="1626235" y="580672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2143819"/>
                      <a:gd name="connsiteY0" fmla="*/ 828306 h 828306"/>
                      <a:gd name="connsiteX1" fmla="*/ 1144445 w 2143819"/>
                      <a:gd name="connsiteY1" fmla="*/ 15 h 828306"/>
                      <a:gd name="connsiteX2" fmla="*/ 2143819 w 2143819"/>
                      <a:gd name="connsiteY2" fmla="*/ 803944 h 828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43819" h="828306" extrusionOk="0">
                        <a:moveTo>
                          <a:pt x="0" y="828306"/>
                        </a:moveTo>
                        <a:cubicBezTo>
                          <a:pt x="361277" y="413542"/>
                          <a:pt x="672909" y="80778"/>
                          <a:pt x="1144445" y="15"/>
                        </a:cubicBezTo>
                        <a:cubicBezTo>
                          <a:pt x="1471258" y="-122893"/>
                          <a:pt x="1993690" y="535945"/>
                          <a:pt x="2143819" y="80394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A948FA8-F803-7059-88D2-223CE3C54439}"/>
              </a:ext>
            </a:extLst>
          </p:cNvPr>
          <p:cNvSpPr/>
          <p:nvPr/>
        </p:nvSpPr>
        <p:spPr>
          <a:xfrm>
            <a:off x="1806678" y="3778549"/>
            <a:ext cx="4786834" cy="1460198"/>
          </a:xfrm>
          <a:custGeom>
            <a:avLst/>
            <a:gdLst>
              <a:gd name="connsiteX0" fmla="*/ 0 w 3605106"/>
              <a:gd name="connsiteY0" fmla="*/ 0 h 565325"/>
              <a:gd name="connsiteX1" fmla="*/ 1968004 w 3605106"/>
              <a:gd name="connsiteY1" fmla="*/ 549097 h 565325"/>
              <a:gd name="connsiteX2" fmla="*/ 3605106 w 3605106"/>
              <a:gd name="connsiteY2" fmla="*/ 366065 h 56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5106" h="565325" extrusionOk="0">
                <a:moveTo>
                  <a:pt x="0" y="0"/>
                </a:moveTo>
                <a:cubicBezTo>
                  <a:pt x="600075" y="237326"/>
                  <a:pt x="1291067" y="537838"/>
                  <a:pt x="1968004" y="549097"/>
                </a:cubicBezTo>
                <a:cubicBezTo>
                  <a:pt x="2535362" y="481961"/>
                  <a:pt x="3139395" y="343023"/>
                  <a:pt x="3605106" y="366065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786834"/>
                      <a:gd name="connsiteY0" fmla="*/ 0 h 1460198"/>
                      <a:gd name="connsiteX1" fmla="*/ 2613101 w 4786834"/>
                      <a:gd name="connsiteY1" fmla="*/ 1418282 h 1460198"/>
                      <a:gd name="connsiteX2" fmla="*/ 4786834 w 4786834"/>
                      <a:gd name="connsiteY2" fmla="*/ 945522 h 1460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786834" h="1460198" extrusionOk="0">
                        <a:moveTo>
                          <a:pt x="0" y="0"/>
                        </a:moveTo>
                        <a:cubicBezTo>
                          <a:pt x="593119" y="596614"/>
                          <a:pt x="1535022" y="1506409"/>
                          <a:pt x="2613101" y="1418282"/>
                        </a:cubicBezTo>
                        <a:cubicBezTo>
                          <a:pt x="3335106" y="1125007"/>
                          <a:pt x="4199083" y="801269"/>
                          <a:pt x="4786834" y="94552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A8BECAA8-2351-4738-87DA-E09CD4D30737}"/>
              </a:ext>
            </a:extLst>
          </p:cNvPr>
          <p:cNvSpPr/>
          <p:nvPr/>
        </p:nvSpPr>
        <p:spPr>
          <a:xfrm rot="18874063" flipV="1">
            <a:off x="8465036" y="3778159"/>
            <a:ext cx="2504291" cy="958004"/>
          </a:xfrm>
          <a:custGeom>
            <a:avLst/>
            <a:gdLst>
              <a:gd name="connsiteX0" fmla="*/ 0 w 1224009"/>
              <a:gd name="connsiteY0" fmla="*/ 461290 h 461290"/>
              <a:gd name="connsiteX1" fmla="*/ 653418 w 1224009"/>
              <a:gd name="connsiteY1" fmla="*/ 9 h 461290"/>
              <a:gd name="connsiteX2" fmla="*/ 1224009 w 1224009"/>
              <a:gd name="connsiteY2" fmla="*/ 447723 h 46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4009" h="461290" extrusionOk="0">
                <a:moveTo>
                  <a:pt x="0" y="461290"/>
                </a:moveTo>
                <a:cubicBezTo>
                  <a:pt x="190595" y="210738"/>
                  <a:pt x="433835" y="8118"/>
                  <a:pt x="653418" y="9"/>
                </a:cubicBezTo>
                <a:cubicBezTo>
                  <a:pt x="887692" y="4120"/>
                  <a:pt x="1081657" y="371808"/>
                  <a:pt x="1224009" y="447723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4291"/>
                      <a:gd name="connsiteY0" fmla="*/ 958004 h 958004"/>
                      <a:gd name="connsiteX1" fmla="*/ 1336876 w 2504291"/>
                      <a:gd name="connsiteY1" fmla="*/ 18 h 958004"/>
                      <a:gd name="connsiteX2" fmla="*/ 2504291 w 2504291"/>
                      <a:gd name="connsiteY2" fmla="*/ 929828 h 95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04291" h="958004" extrusionOk="0">
                        <a:moveTo>
                          <a:pt x="0" y="958004"/>
                        </a:moveTo>
                        <a:cubicBezTo>
                          <a:pt x="329893" y="400613"/>
                          <a:pt x="863182" y="26029"/>
                          <a:pt x="1336876" y="18"/>
                        </a:cubicBezTo>
                        <a:cubicBezTo>
                          <a:pt x="1904057" y="27053"/>
                          <a:pt x="2119728" y="775135"/>
                          <a:pt x="2504291" y="92982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F78B621E-78FF-1448-4515-F944074AE310}"/>
              </a:ext>
            </a:extLst>
          </p:cNvPr>
          <p:cNvSpPr/>
          <p:nvPr/>
        </p:nvSpPr>
        <p:spPr>
          <a:xfrm>
            <a:off x="8814641" y="2346618"/>
            <a:ext cx="3199218" cy="1237296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solidFill>
              <a:srgbClr val="77F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539C031-A53E-E6C5-47B4-ED57CABDEE1C}"/>
              </a:ext>
            </a:extLst>
          </p:cNvPr>
          <p:cNvSpPr/>
          <p:nvPr/>
        </p:nvSpPr>
        <p:spPr>
          <a:xfrm>
            <a:off x="167689" y="1156921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BB6886C-4C8A-F33B-63C3-72780493C78D}"/>
              </a:ext>
            </a:extLst>
          </p:cNvPr>
          <p:cNvGrpSpPr/>
          <p:nvPr/>
        </p:nvGrpSpPr>
        <p:grpSpPr>
          <a:xfrm>
            <a:off x="337074" y="1178182"/>
            <a:ext cx="2032944" cy="1015472"/>
            <a:chOff x="1219507" y="1687139"/>
            <a:chExt cx="1802121" cy="1071291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195F2A-62C9-010D-B94B-7353BDF01ABA}"/>
                </a:ext>
              </a:extLst>
            </p:cNvPr>
            <p:cNvSpPr txBox="1"/>
            <p:nvPr/>
          </p:nvSpPr>
          <p:spPr>
            <a:xfrm>
              <a:off x="1219507" y="1751877"/>
              <a:ext cx="1232912" cy="10065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</a:rPr>
                <a:t>Instalação de sensores e controladores nos contêiners. </a:t>
              </a:r>
              <a:endParaRPr lang="pt-BR" sz="1400" dirty="0">
                <a:solidFill>
                  <a:srgbClr val="2A9CDF"/>
                </a:solidFill>
                <a:cs typeface="Calibri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663531C-756B-7712-C699-27B2A3A82582}"/>
                </a:ext>
              </a:extLst>
            </p:cNvPr>
            <p:cNvSpPr/>
            <p:nvPr/>
          </p:nvSpPr>
          <p:spPr>
            <a:xfrm>
              <a:off x="2766328" y="1729106"/>
              <a:ext cx="255300" cy="3038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5505075-DE42-2723-6D81-4D0B73F62BBC}"/>
                </a:ext>
              </a:extLst>
            </p:cNvPr>
            <p:cNvSpPr txBox="1"/>
            <p:nvPr/>
          </p:nvSpPr>
          <p:spPr>
            <a:xfrm>
              <a:off x="2767818" y="1687139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1</a:t>
              </a: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DB374ED-B322-27AD-05C3-0CBA60F97DE7}"/>
              </a:ext>
            </a:extLst>
          </p:cNvPr>
          <p:cNvSpPr/>
          <p:nvPr/>
        </p:nvSpPr>
        <p:spPr>
          <a:xfrm>
            <a:off x="3571406" y="869791"/>
            <a:ext cx="2293916" cy="1327559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E3BA932-14EF-86E1-1330-381CAF534553}"/>
              </a:ext>
            </a:extLst>
          </p:cNvPr>
          <p:cNvGrpSpPr/>
          <p:nvPr/>
        </p:nvGrpSpPr>
        <p:grpSpPr>
          <a:xfrm>
            <a:off x="3666349" y="942254"/>
            <a:ext cx="1964060" cy="1169551"/>
            <a:chOff x="1126628" y="868702"/>
            <a:chExt cx="1750020" cy="173342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110D090F-F9A9-A041-4617-CFB71585B3F5}"/>
                </a:ext>
              </a:extLst>
            </p:cNvPr>
            <p:cNvSpPr/>
            <p:nvPr/>
          </p:nvSpPr>
          <p:spPr>
            <a:xfrm>
              <a:off x="2558386" y="1016658"/>
              <a:ext cx="237433" cy="40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6897BE4-B518-0A12-CB9E-94E470A7933A}"/>
                </a:ext>
              </a:extLst>
            </p:cNvPr>
            <p:cNvSpPr txBox="1"/>
            <p:nvPr/>
          </p:nvSpPr>
          <p:spPr>
            <a:xfrm>
              <a:off x="2554547" y="942589"/>
              <a:ext cx="322101" cy="54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DD279EB-D6BC-E064-2D1A-9A62053630A2}"/>
                </a:ext>
              </a:extLst>
            </p:cNvPr>
            <p:cNvSpPr txBox="1"/>
            <p:nvPr/>
          </p:nvSpPr>
          <p:spPr>
            <a:xfrm>
              <a:off x="1126628" y="868702"/>
              <a:ext cx="1587306" cy="17334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  <a:latin typeface="Calibri"/>
                  <a:cs typeface="Calibri"/>
                </a:rPr>
                <a:t>Instalação do software e API de controle nos computadores da empresa.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E5681F-8F33-C34F-A933-962DFB83C34E}"/>
              </a:ext>
            </a:extLst>
          </p:cNvPr>
          <p:cNvSpPr txBox="1"/>
          <p:nvPr/>
        </p:nvSpPr>
        <p:spPr>
          <a:xfrm>
            <a:off x="7587667" y="3389755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AEED2C4-E9B2-603D-066A-0847B8CD45FC}"/>
              </a:ext>
            </a:extLst>
          </p:cNvPr>
          <p:cNvSpPr/>
          <p:nvPr/>
        </p:nvSpPr>
        <p:spPr>
          <a:xfrm>
            <a:off x="6997209" y="1156921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AF2C243-1958-581C-771E-72414F345906}"/>
              </a:ext>
            </a:extLst>
          </p:cNvPr>
          <p:cNvGrpSpPr/>
          <p:nvPr/>
        </p:nvGrpSpPr>
        <p:grpSpPr>
          <a:xfrm>
            <a:off x="7101745" y="1159015"/>
            <a:ext cx="2099452" cy="944149"/>
            <a:chOff x="1141966" y="1678997"/>
            <a:chExt cx="1861078" cy="99605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6A04EEDC-16AA-D0A7-7094-377E8E05278C}"/>
                </a:ext>
              </a:extLst>
            </p:cNvPr>
            <p:cNvSpPr/>
            <p:nvPr/>
          </p:nvSpPr>
          <p:spPr>
            <a:xfrm>
              <a:off x="2747744" y="1737192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7711F5E-1F77-5DE2-B1E7-7225531814D5}"/>
                </a:ext>
              </a:extLst>
            </p:cNvPr>
            <p:cNvSpPr txBox="1"/>
            <p:nvPr/>
          </p:nvSpPr>
          <p:spPr>
            <a:xfrm>
              <a:off x="2746669" y="1678997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D08B208-F49D-126A-9317-9E5D618BD45A}"/>
                </a:ext>
              </a:extLst>
            </p:cNvPr>
            <p:cNvSpPr txBox="1"/>
            <p:nvPr/>
          </p:nvSpPr>
          <p:spPr>
            <a:xfrm>
              <a:off x="1141966" y="1765901"/>
              <a:ext cx="1352756" cy="90914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dirty="0">
                  <a:solidFill>
                    <a:srgbClr val="2A9CDF"/>
                  </a:solidFill>
                </a:rPr>
                <a:t>Os sensores irão medir a  temperatura e a </a:t>
              </a:r>
              <a:r>
                <a:rPr lang="pt-BR" sz="1400" dirty="0">
                  <a:solidFill>
                    <a:srgbClr val="2A9CDF"/>
                  </a:solidFill>
                </a:rPr>
                <a:t>umidade</a:t>
              </a:r>
              <a:r>
                <a:rPr lang="pt-BR" sz="1200" dirty="0">
                  <a:solidFill>
                    <a:srgbClr val="2A9CDF"/>
                  </a:solidFill>
                </a:rPr>
                <a:t> dentro do container.</a:t>
              </a:r>
            </a:p>
          </p:txBody>
        </p:sp>
      </p:grp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0FFDE45-E32A-8FC5-9101-CFE910ACA989}"/>
              </a:ext>
            </a:extLst>
          </p:cNvPr>
          <p:cNvSpPr/>
          <p:nvPr/>
        </p:nvSpPr>
        <p:spPr>
          <a:xfrm rot="10311394" flipV="1">
            <a:off x="2725276" y="3060901"/>
            <a:ext cx="1691991" cy="147472"/>
          </a:xfrm>
          <a:custGeom>
            <a:avLst/>
            <a:gdLst>
              <a:gd name="connsiteX0" fmla="*/ 0 w 1073765"/>
              <a:gd name="connsiteY0" fmla="*/ 262490 h 262490"/>
              <a:gd name="connsiteX1" fmla="*/ 573213 w 1073765"/>
              <a:gd name="connsiteY1" fmla="*/ 5 h 262490"/>
              <a:gd name="connsiteX2" fmla="*/ 1073765 w 1073765"/>
              <a:gd name="connsiteY2" fmla="*/ 254770 h 26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3765" h="262490" extrusionOk="0">
                <a:moveTo>
                  <a:pt x="0" y="262490"/>
                </a:moveTo>
                <a:cubicBezTo>
                  <a:pt x="154363" y="105513"/>
                  <a:pt x="369135" y="10719"/>
                  <a:pt x="573213" y="5"/>
                </a:cubicBezTo>
                <a:cubicBezTo>
                  <a:pt x="768693" y="2196"/>
                  <a:pt x="964432" y="211375"/>
                  <a:pt x="1073765" y="254770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91991"/>
                      <a:gd name="connsiteY0" fmla="*/ 147472 h 147472"/>
                      <a:gd name="connsiteX1" fmla="*/ 903243 w 1691991"/>
                      <a:gd name="connsiteY1" fmla="*/ 2 h 147472"/>
                      <a:gd name="connsiteX2" fmla="*/ 1691991 w 1691991"/>
                      <a:gd name="connsiteY2" fmla="*/ 143134 h 14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91991" h="147472" extrusionOk="0">
                        <a:moveTo>
                          <a:pt x="0" y="147472"/>
                        </a:moveTo>
                        <a:cubicBezTo>
                          <a:pt x="206756" y="36776"/>
                          <a:pt x="566467" y="11727"/>
                          <a:pt x="903243" y="2"/>
                        </a:cubicBezTo>
                        <a:cubicBezTo>
                          <a:pt x="1219287" y="2920"/>
                          <a:pt x="1487562" y="119776"/>
                          <a:pt x="1691991" y="14313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B1678E7B-3CD6-D419-D8BE-8D7D2D3F9764}"/>
              </a:ext>
            </a:extLst>
          </p:cNvPr>
          <p:cNvSpPr/>
          <p:nvPr/>
        </p:nvSpPr>
        <p:spPr>
          <a:xfrm>
            <a:off x="4099469" y="2576035"/>
            <a:ext cx="2269019" cy="132856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F8DFE85-92D1-382E-2085-65994724A77F}"/>
              </a:ext>
            </a:extLst>
          </p:cNvPr>
          <p:cNvGrpSpPr/>
          <p:nvPr/>
        </p:nvGrpSpPr>
        <p:grpSpPr>
          <a:xfrm>
            <a:off x="4194737" y="2577244"/>
            <a:ext cx="2066185" cy="1087976"/>
            <a:chOff x="1186155" y="1676316"/>
            <a:chExt cx="1819564" cy="1242187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53B9A2F-FA95-FDB7-C0A7-70098D745474}"/>
                </a:ext>
              </a:extLst>
            </p:cNvPr>
            <p:cNvSpPr/>
            <p:nvPr/>
          </p:nvSpPr>
          <p:spPr>
            <a:xfrm>
              <a:off x="2750419" y="1726545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EDD0433-C115-67BA-7EDA-E7648D248579}"/>
                </a:ext>
              </a:extLst>
            </p:cNvPr>
            <p:cNvSpPr txBox="1"/>
            <p:nvPr/>
          </p:nvSpPr>
          <p:spPr>
            <a:xfrm>
              <a:off x="2746531" y="1676316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4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9856139-9B91-DDA5-295C-B161716B1669}"/>
                </a:ext>
              </a:extLst>
            </p:cNvPr>
            <p:cNvSpPr txBox="1"/>
            <p:nvPr/>
          </p:nvSpPr>
          <p:spPr>
            <a:xfrm>
              <a:off x="1186155" y="1814538"/>
              <a:ext cx="1463289" cy="11039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</a:rPr>
                <a:t>Caso</a:t>
              </a:r>
              <a:r>
                <a:rPr lang="pt-BR" sz="1200" dirty="0">
                  <a:solidFill>
                    <a:srgbClr val="2A9CDF"/>
                  </a:solidFill>
                </a:rPr>
                <a:t> os dados não estiverem de acordo com os parâmetros os controladores serão disponibilizado.</a:t>
              </a:r>
              <a:endParaRPr lang="pt-BR" sz="1200" dirty="0">
                <a:solidFill>
                  <a:srgbClr val="2A9CDF"/>
                </a:solidFill>
                <a:cs typeface="Calibri"/>
              </a:endParaRPr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ABB945-AADA-E248-8262-FFCAD1E31AC7}"/>
              </a:ext>
            </a:extLst>
          </p:cNvPr>
          <p:cNvSpPr txBox="1"/>
          <p:nvPr/>
        </p:nvSpPr>
        <p:spPr>
          <a:xfrm>
            <a:off x="7727777" y="3701929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E8264D23-33F1-FE14-AC4E-5248AB5B4768}"/>
              </a:ext>
            </a:extLst>
          </p:cNvPr>
          <p:cNvSpPr/>
          <p:nvPr/>
        </p:nvSpPr>
        <p:spPr>
          <a:xfrm>
            <a:off x="716993" y="2794520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0A39140-FA88-3E6C-2C07-7F2402263E60}"/>
              </a:ext>
            </a:extLst>
          </p:cNvPr>
          <p:cNvGrpSpPr/>
          <p:nvPr/>
        </p:nvGrpSpPr>
        <p:grpSpPr>
          <a:xfrm>
            <a:off x="893743" y="2792579"/>
            <a:ext cx="2018881" cy="933435"/>
            <a:chOff x="1049745" y="1637967"/>
            <a:chExt cx="1789653" cy="984746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10E0C740-3CDC-37A6-D158-447A0F29AEF3}"/>
                </a:ext>
              </a:extLst>
            </p:cNvPr>
            <p:cNvSpPr/>
            <p:nvPr/>
          </p:nvSpPr>
          <p:spPr>
            <a:xfrm>
              <a:off x="2584098" y="1691780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C23E1256-CB7B-13D6-FB1B-856A40BE48AB}"/>
                </a:ext>
              </a:extLst>
            </p:cNvPr>
            <p:cNvSpPr txBox="1"/>
            <p:nvPr/>
          </p:nvSpPr>
          <p:spPr>
            <a:xfrm>
              <a:off x="2589903" y="1637967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5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943D106-E04D-97E6-E8B0-DAD9DCEAB2CB}"/>
                </a:ext>
              </a:extLst>
            </p:cNvPr>
            <p:cNvSpPr txBox="1"/>
            <p:nvPr/>
          </p:nvSpPr>
          <p:spPr>
            <a:xfrm>
              <a:off x="1049745" y="1794741"/>
              <a:ext cx="1352756" cy="82797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500" dirty="0">
                  <a:solidFill>
                    <a:srgbClr val="2A9CDF"/>
                  </a:solidFill>
                </a:rPr>
                <a:t>Sua carga será climatizada até o destino. </a:t>
              </a:r>
              <a:endParaRPr lang="pt-BR" sz="1500" dirty="0">
                <a:solidFill>
                  <a:srgbClr val="2A9CDF"/>
                </a:solidFill>
                <a:cs typeface="Calibri"/>
              </a:endParaRPr>
            </a:p>
          </p:txBody>
        </p:sp>
      </p:grp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27A3560A-1168-3037-A2A3-46C84E88EE2F}"/>
              </a:ext>
            </a:extLst>
          </p:cNvPr>
          <p:cNvSpPr/>
          <p:nvPr/>
        </p:nvSpPr>
        <p:spPr>
          <a:xfrm>
            <a:off x="5991525" y="4254578"/>
            <a:ext cx="2547916" cy="1150865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3146AE1-8B1A-63C0-9B5B-337524D13310}"/>
              </a:ext>
            </a:extLst>
          </p:cNvPr>
          <p:cNvGrpSpPr/>
          <p:nvPr/>
        </p:nvGrpSpPr>
        <p:grpSpPr>
          <a:xfrm>
            <a:off x="6055034" y="4342484"/>
            <a:ext cx="2359197" cy="938719"/>
            <a:chOff x="2331412" y="98849"/>
            <a:chExt cx="2091325" cy="990322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069FF5CF-E92D-427C-B003-A890B479474F}"/>
                </a:ext>
              </a:extLst>
            </p:cNvPr>
            <p:cNvSpPr/>
            <p:nvPr/>
          </p:nvSpPr>
          <p:spPr>
            <a:xfrm>
              <a:off x="4167437" y="142646"/>
              <a:ext cx="255300" cy="3038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49E2148-C631-45D9-009B-1A8B2AD9337E}"/>
                </a:ext>
              </a:extLst>
            </p:cNvPr>
            <p:cNvSpPr txBox="1"/>
            <p:nvPr/>
          </p:nvSpPr>
          <p:spPr>
            <a:xfrm>
              <a:off x="4160626" y="105106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6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115D006-5CF0-2CDB-7554-F3B62F0D3F4F}"/>
                </a:ext>
              </a:extLst>
            </p:cNvPr>
            <p:cNvSpPr txBox="1"/>
            <p:nvPr/>
          </p:nvSpPr>
          <p:spPr>
            <a:xfrm>
              <a:off x="2331412" y="98849"/>
              <a:ext cx="1704558" cy="990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2A9CDF"/>
                  </a:solidFill>
                </a:rPr>
                <a:t>Indicadores em tempo real com alertas de controle e histórico de medidas tomadas estarão disponíveis no software. </a:t>
              </a:r>
              <a:endParaRPr lang="pt-BR" sz="1100">
                <a:solidFill>
                  <a:srgbClr val="2A9CDF"/>
                </a:solidFill>
                <a:cs typeface="Calibri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EF3D459-8448-F1F4-E0C6-60E08AC730C1}"/>
              </a:ext>
            </a:extLst>
          </p:cNvPr>
          <p:cNvGrpSpPr/>
          <p:nvPr/>
        </p:nvGrpSpPr>
        <p:grpSpPr>
          <a:xfrm>
            <a:off x="9205120" y="2396800"/>
            <a:ext cx="2719457" cy="646331"/>
            <a:chOff x="1661514" y="-1548341"/>
            <a:chExt cx="2410687" cy="681859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210CFD5B-E493-C2EE-C8CC-7F0B94476E1E}"/>
                </a:ext>
              </a:extLst>
            </p:cNvPr>
            <p:cNvSpPr/>
            <p:nvPr/>
          </p:nvSpPr>
          <p:spPr>
            <a:xfrm>
              <a:off x="3816901" y="-1461960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4277CBCD-6E70-8857-BCB7-999225A23254}"/>
                </a:ext>
              </a:extLst>
            </p:cNvPr>
            <p:cNvSpPr txBox="1"/>
            <p:nvPr/>
          </p:nvSpPr>
          <p:spPr>
            <a:xfrm>
              <a:off x="3816968" y="-1496605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7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A85DDAD-5850-1B7B-C0DD-8E2A958A7873}"/>
                </a:ext>
              </a:extLst>
            </p:cNvPr>
            <p:cNvSpPr txBox="1"/>
            <p:nvPr/>
          </p:nvSpPr>
          <p:spPr>
            <a:xfrm>
              <a:off x="1661514" y="-1548341"/>
              <a:ext cx="2291392" cy="681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2A9CDF"/>
                  </a:solidFill>
                </a:rPr>
                <a:t>Com o controle, o prejuízo devido a ação da temperatura e humidade sobre os instrumentos será sanado.</a:t>
              </a:r>
            </a:p>
          </p:txBody>
        </p:sp>
      </p:grpSp>
      <p:pic>
        <p:nvPicPr>
          <p:cNvPr id="42" name="Gráfico 41" descr="Eletricista masculino com preenchimento sólido">
            <a:extLst>
              <a:ext uri="{FF2B5EF4-FFF2-40B4-BE49-F238E27FC236}">
                <a16:creationId xmlns:a16="http://schemas.microsoft.com/office/drawing/2014/main" id="{EA27B1FC-CF7B-B024-72EB-F2CA5D7BE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2750" y="1467438"/>
            <a:ext cx="668595" cy="656305"/>
          </a:xfrm>
          <a:prstGeom prst="rect">
            <a:avLst/>
          </a:prstGeom>
        </p:spPr>
      </p:pic>
      <p:pic>
        <p:nvPicPr>
          <p:cNvPr id="44" name="Gráfico 43" descr="Computador com preenchimento sólido">
            <a:extLst>
              <a:ext uri="{FF2B5EF4-FFF2-40B4-BE49-F238E27FC236}">
                <a16:creationId xmlns:a16="http://schemas.microsoft.com/office/drawing/2014/main" id="{8A88E948-F4E2-3849-E124-5BA9ED97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998" y="1407231"/>
            <a:ext cx="575236" cy="610966"/>
          </a:xfrm>
          <a:prstGeom prst="rect">
            <a:avLst/>
          </a:prstGeom>
        </p:spPr>
      </p:pic>
      <p:pic>
        <p:nvPicPr>
          <p:cNvPr id="46" name="Gráfico 45" descr="Gráfico de barras com preenchimento sólido">
            <a:extLst>
              <a:ext uri="{FF2B5EF4-FFF2-40B4-BE49-F238E27FC236}">
                <a16:creationId xmlns:a16="http://schemas.microsoft.com/office/drawing/2014/main" id="{78834DA0-AF20-AEDA-2EC0-4D050F9C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5793" y="1410219"/>
            <a:ext cx="704574" cy="682488"/>
          </a:xfrm>
          <a:prstGeom prst="rect">
            <a:avLst/>
          </a:prstGeom>
        </p:spPr>
      </p:pic>
      <p:pic>
        <p:nvPicPr>
          <p:cNvPr id="66" name="Gráfico 65" descr="Termômetro com preenchimento sólido">
            <a:extLst>
              <a:ext uri="{FF2B5EF4-FFF2-40B4-BE49-F238E27FC236}">
                <a16:creationId xmlns:a16="http://schemas.microsoft.com/office/drawing/2014/main" id="{E1D90FE1-0468-1116-6BC6-F54DD27C0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7206" y="3126292"/>
            <a:ext cx="623455" cy="595746"/>
          </a:xfrm>
          <a:prstGeom prst="rect">
            <a:avLst/>
          </a:prstGeom>
        </p:spPr>
      </p:pic>
      <p:pic>
        <p:nvPicPr>
          <p:cNvPr id="68" name="Gráfico 67" descr="Seta circular com preenchimento sólido">
            <a:extLst>
              <a:ext uri="{FF2B5EF4-FFF2-40B4-BE49-F238E27FC236}">
                <a16:creationId xmlns:a16="http://schemas.microsoft.com/office/drawing/2014/main" id="{CB632572-E76C-E671-D1F8-7C64C953F7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0404" y="3100261"/>
            <a:ext cx="692728" cy="651164"/>
          </a:xfrm>
          <a:prstGeom prst="rect">
            <a:avLst/>
          </a:prstGeom>
        </p:spPr>
      </p:pic>
      <p:pic>
        <p:nvPicPr>
          <p:cNvPr id="70" name="Gráfico 69" descr="Sirene com preenchimento sólido">
            <a:extLst>
              <a:ext uri="{FF2B5EF4-FFF2-40B4-BE49-F238E27FC236}">
                <a16:creationId xmlns:a16="http://schemas.microsoft.com/office/drawing/2014/main" id="{38CFFCB6-1161-73AB-4F52-3168097680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4654" y="4734972"/>
            <a:ext cx="558590" cy="547546"/>
          </a:xfrm>
          <a:prstGeom prst="rect">
            <a:avLst/>
          </a:prstGeom>
        </p:spPr>
      </p:pic>
      <p:pic>
        <p:nvPicPr>
          <p:cNvPr id="73" name="Gráfico 72" descr="Dólar com preenchimento sólido">
            <a:extLst>
              <a:ext uri="{FF2B5EF4-FFF2-40B4-BE49-F238E27FC236}">
                <a16:creationId xmlns:a16="http://schemas.microsoft.com/office/drawing/2014/main" id="{B9770B4F-C04E-3404-3F90-0B53254D47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29054" y="2981309"/>
            <a:ext cx="481079" cy="481079"/>
          </a:xfrm>
          <a:prstGeom prst="rect">
            <a:avLst/>
          </a:prstGeom>
        </p:spPr>
      </p:pic>
      <p:pic>
        <p:nvPicPr>
          <p:cNvPr id="74" name="Gráfico 73" descr="Dólar com preenchimento sólido">
            <a:extLst>
              <a:ext uri="{FF2B5EF4-FFF2-40B4-BE49-F238E27FC236}">
                <a16:creationId xmlns:a16="http://schemas.microsoft.com/office/drawing/2014/main" id="{A1ED3260-BBC6-8998-0D7C-92030F8728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7412" y="2971080"/>
            <a:ext cx="481079" cy="481079"/>
          </a:xfrm>
          <a:prstGeom prst="rect">
            <a:avLst/>
          </a:prstGeom>
        </p:spPr>
      </p:pic>
      <p:pic>
        <p:nvPicPr>
          <p:cNvPr id="75" name="Gráfico 74" descr="Dólar com preenchimento sólido">
            <a:extLst>
              <a:ext uri="{FF2B5EF4-FFF2-40B4-BE49-F238E27FC236}">
                <a16:creationId xmlns:a16="http://schemas.microsoft.com/office/drawing/2014/main" id="{4A9D0D4E-2043-05E9-57B5-E1DF6F0CF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1864" y="2971080"/>
            <a:ext cx="481079" cy="481079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1B1FE1ED-0A6F-04C6-49B4-3B145AF1E8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pic>
        <p:nvPicPr>
          <p:cNvPr id="71" name="Picture 71" descr="Shape&#10;&#10;Description automatically generated">
            <a:extLst>
              <a:ext uri="{FF2B5EF4-FFF2-40B4-BE49-F238E27FC236}">
                <a16:creationId xmlns:a16="http://schemas.microsoft.com/office/drawing/2014/main" id="{BFDEAA4B-AD35-D81F-6241-9A558E7C4C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751" y="5001884"/>
            <a:ext cx="12203501" cy="1857554"/>
          </a:xfrm>
          <a:prstGeom prst="rect">
            <a:avLst/>
          </a:prstGeom>
        </p:spPr>
      </p:pic>
      <p:pic>
        <p:nvPicPr>
          <p:cNvPr id="72" name="Picture 71" descr="Shape&#10;&#10;Description automatically generated">
            <a:extLst>
              <a:ext uri="{FF2B5EF4-FFF2-40B4-BE49-F238E27FC236}">
                <a16:creationId xmlns:a16="http://schemas.microsoft.com/office/drawing/2014/main" id="{19ADB8F5-107B-AACC-9D42-EE7BF694C9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753" y="5677619"/>
            <a:ext cx="12203501" cy="1181820"/>
          </a:xfrm>
          <a:prstGeom prst="rect">
            <a:avLst/>
          </a:prstGeom>
        </p:spPr>
      </p:pic>
      <p:sp>
        <p:nvSpPr>
          <p:cNvPr id="81" name="Footer Placeholder 6">
            <a:extLst>
              <a:ext uri="{FF2B5EF4-FFF2-40B4-BE49-F238E27FC236}">
                <a16:creationId xmlns:a16="http://schemas.microsoft.com/office/drawing/2014/main" id="{A17349C2-2729-0BDC-CAAA-7C0D431BA915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SPTECH SCHOOL ADS-01/23</a:t>
            </a:r>
            <a:endParaRPr lang="en-US" b="1" kern="1200" cap="all" spc="100" baseline="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83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8A3D47A-2623-1244-64E8-CF3B74E387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4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grpId="0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8" grpId="0" animBg="1"/>
      <p:bldP spid="31" grpId="0" animBg="1"/>
      <p:bldP spid="60" grpId="0" animBg="1"/>
      <p:bldP spid="61" grpId="0" animBg="1"/>
      <p:bldP spid="6" grpId="0" animBg="1"/>
      <p:bldP spid="3" grpId="0" animBg="1"/>
      <p:bldP spid="23" grpId="0" animBg="1"/>
      <p:bldP spid="40" grpId="0" animBg="1"/>
      <p:bldP spid="35" grpId="0" animBg="1"/>
      <p:bldP spid="49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1" descr="Shape&#10;&#10;Description automatically generated">
            <a:extLst>
              <a:ext uri="{FF2B5EF4-FFF2-40B4-BE49-F238E27FC236}">
                <a16:creationId xmlns:a16="http://schemas.microsoft.com/office/drawing/2014/main" id="{FDA1E691-ACEB-2862-008B-03CDCC49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4599317"/>
            <a:ext cx="12203501" cy="1857554"/>
          </a:xfrm>
          <a:prstGeom prst="rect">
            <a:avLst/>
          </a:prstGeom>
        </p:spPr>
      </p:pic>
      <p:pic>
        <p:nvPicPr>
          <p:cNvPr id="71" name="Picture 71" descr="Shape&#10;&#10;Description automatically generated">
            <a:extLst>
              <a:ext uri="{FF2B5EF4-FFF2-40B4-BE49-F238E27FC236}">
                <a16:creationId xmlns:a16="http://schemas.microsoft.com/office/drawing/2014/main" id="{BFDEAA4B-AD35-D81F-6241-9A558E7C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001884"/>
            <a:ext cx="12203501" cy="1857554"/>
          </a:xfrm>
          <a:prstGeom prst="rect">
            <a:avLst/>
          </a:prstGeom>
        </p:spPr>
      </p:pic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AA6004DA-0C81-3BE5-229D-0AE60F6B2D5A}"/>
              </a:ext>
            </a:extLst>
          </p:cNvPr>
          <p:cNvSpPr/>
          <p:nvPr/>
        </p:nvSpPr>
        <p:spPr>
          <a:xfrm>
            <a:off x="2197546" y="1483509"/>
            <a:ext cx="1830601" cy="230057"/>
          </a:xfrm>
          <a:custGeom>
            <a:avLst/>
            <a:gdLst>
              <a:gd name="connsiteX0" fmla="*/ 0 w 1111733"/>
              <a:gd name="connsiteY0" fmla="*/ 287566 h 287566"/>
              <a:gd name="connsiteX1" fmla="*/ 593481 w 1111733"/>
              <a:gd name="connsiteY1" fmla="*/ 5 h 287566"/>
              <a:gd name="connsiteX2" fmla="*/ 1111733 w 1111733"/>
              <a:gd name="connsiteY2" fmla="*/ 279108 h 28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1733" h="287566" extrusionOk="0">
                <a:moveTo>
                  <a:pt x="0" y="287566"/>
                </a:moveTo>
                <a:cubicBezTo>
                  <a:pt x="197424" y="140375"/>
                  <a:pt x="402184" y="3670"/>
                  <a:pt x="593481" y="5"/>
                </a:cubicBezTo>
                <a:cubicBezTo>
                  <a:pt x="798219" y="2689"/>
                  <a:pt x="979878" y="232140"/>
                  <a:pt x="1111733" y="279108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30601"/>
                      <a:gd name="connsiteY0" fmla="*/ 230057 h 230057"/>
                      <a:gd name="connsiteX1" fmla="*/ 977237 w 1830601"/>
                      <a:gd name="connsiteY1" fmla="*/ 4 h 230057"/>
                      <a:gd name="connsiteX2" fmla="*/ 1830601 w 1830601"/>
                      <a:gd name="connsiteY2" fmla="*/ 223290 h 230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830601" h="230057" extrusionOk="0">
                        <a:moveTo>
                          <a:pt x="0" y="230057"/>
                        </a:moveTo>
                        <a:cubicBezTo>
                          <a:pt x="311456" y="103897"/>
                          <a:pt x="595534" y="27973"/>
                          <a:pt x="977237" y="4"/>
                        </a:cubicBezTo>
                        <a:cubicBezTo>
                          <a:pt x="1342227" y="8017"/>
                          <a:pt x="1579687" y="186790"/>
                          <a:pt x="1830601" y="22329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163547F-42B9-CDCA-2E8E-DDF42763C0C5}"/>
              </a:ext>
            </a:extLst>
          </p:cNvPr>
          <p:cNvSpPr/>
          <p:nvPr/>
        </p:nvSpPr>
        <p:spPr>
          <a:xfrm>
            <a:off x="5780736" y="1598528"/>
            <a:ext cx="1618283" cy="80189"/>
          </a:xfrm>
          <a:custGeom>
            <a:avLst/>
            <a:gdLst>
              <a:gd name="connsiteX0" fmla="*/ 0 w 1115076"/>
              <a:gd name="connsiteY0" fmla="*/ 252716 h 252716"/>
              <a:gd name="connsiteX1" fmla="*/ 595266 w 1115076"/>
              <a:gd name="connsiteY1" fmla="*/ 4 h 252716"/>
              <a:gd name="connsiteX2" fmla="*/ 1115076 w 1115076"/>
              <a:gd name="connsiteY2" fmla="*/ 245283 h 2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5076" h="252716" extrusionOk="0">
                <a:moveTo>
                  <a:pt x="0" y="252716"/>
                </a:moveTo>
                <a:cubicBezTo>
                  <a:pt x="191991" y="119134"/>
                  <a:pt x="388623" y="9048"/>
                  <a:pt x="595266" y="4"/>
                </a:cubicBezTo>
                <a:cubicBezTo>
                  <a:pt x="795714" y="1839"/>
                  <a:pt x="989971" y="203898"/>
                  <a:pt x="1115076" y="245283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18283"/>
                      <a:gd name="connsiteY0" fmla="*/ 80189 h 80189"/>
                      <a:gd name="connsiteX1" fmla="*/ 863895 w 1618283"/>
                      <a:gd name="connsiteY1" fmla="*/ 1 h 80189"/>
                      <a:gd name="connsiteX2" fmla="*/ 1618283 w 1618283"/>
                      <a:gd name="connsiteY2" fmla="*/ 77830 h 8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8283" h="80189" extrusionOk="0">
                        <a:moveTo>
                          <a:pt x="0" y="80189"/>
                        </a:moveTo>
                        <a:cubicBezTo>
                          <a:pt x="231686" y="8845"/>
                          <a:pt x="497542" y="27813"/>
                          <a:pt x="863895" y="1"/>
                        </a:cubicBezTo>
                        <a:cubicBezTo>
                          <a:pt x="1199519" y="9997"/>
                          <a:pt x="1397116" y="65957"/>
                          <a:pt x="1618283" y="7783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E0B3B159-69B7-1463-8DE7-76797DB675B5}"/>
              </a:ext>
            </a:extLst>
          </p:cNvPr>
          <p:cNvSpPr/>
          <p:nvPr/>
        </p:nvSpPr>
        <p:spPr>
          <a:xfrm rot="8673633">
            <a:off x="6162189" y="2518889"/>
            <a:ext cx="2143819" cy="828306"/>
          </a:xfrm>
          <a:custGeom>
            <a:avLst/>
            <a:gdLst>
              <a:gd name="connsiteX0" fmla="*/ 0 w 1626235"/>
              <a:gd name="connsiteY0" fmla="*/ 598268 h 598268"/>
              <a:gd name="connsiteX1" fmla="*/ 868141 w 1626235"/>
              <a:gd name="connsiteY1" fmla="*/ 11 h 598268"/>
              <a:gd name="connsiteX2" fmla="*/ 1626235 w 1626235"/>
              <a:gd name="connsiteY2" fmla="*/ 580672 h 59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235" h="598268" extrusionOk="0">
                <a:moveTo>
                  <a:pt x="0" y="598268"/>
                </a:moveTo>
                <a:cubicBezTo>
                  <a:pt x="289333" y="299863"/>
                  <a:pt x="550790" y="33227"/>
                  <a:pt x="868141" y="11"/>
                </a:cubicBezTo>
                <a:cubicBezTo>
                  <a:pt x="1130514" y="-36075"/>
                  <a:pt x="1492068" y="440555"/>
                  <a:pt x="1626235" y="580672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2143819"/>
                      <a:gd name="connsiteY0" fmla="*/ 828306 h 828306"/>
                      <a:gd name="connsiteX1" fmla="*/ 1144445 w 2143819"/>
                      <a:gd name="connsiteY1" fmla="*/ 15 h 828306"/>
                      <a:gd name="connsiteX2" fmla="*/ 2143819 w 2143819"/>
                      <a:gd name="connsiteY2" fmla="*/ 803944 h 828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43819" h="828306" extrusionOk="0">
                        <a:moveTo>
                          <a:pt x="0" y="828306"/>
                        </a:moveTo>
                        <a:cubicBezTo>
                          <a:pt x="361277" y="413542"/>
                          <a:pt x="672909" y="80778"/>
                          <a:pt x="1144445" y="15"/>
                        </a:cubicBezTo>
                        <a:cubicBezTo>
                          <a:pt x="1471258" y="-122893"/>
                          <a:pt x="1993690" y="535945"/>
                          <a:pt x="2143819" y="80394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A948FA8-F803-7059-88D2-223CE3C54439}"/>
              </a:ext>
            </a:extLst>
          </p:cNvPr>
          <p:cNvSpPr/>
          <p:nvPr/>
        </p:nvSpPr>
        <p:spPr>
          <a:xfrm>
            <a:off x="1806678" y="3778549"/>
            <a:ext cx="4786834" cy="1460198"/>
          </a:xfrm>
          <a:custGeom>
            <a:avLst/>
            <a:gdLst>
              <a:gd name="connsiteX0" fmla="*/ 0 w 3605106"/>
              <a:gd name="connsiteY0" fmla="*/ 0 h 565325"/>
              <a:gd name="connsiteX1" fmla="*/ 1968004 w 3605106"/>
              <a:gd name="connsiteY1" fmla="*/ 549097 h 565325"/>
              <a:gd name="connsiteX2" fmla="*/ 3605106 w 3605106"/>
              <a:gd name="connsiteY2" fmla="*/ 366065 h 56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5106" h="565325" extrusionOk="0">
                <a:moveTo>
                  <a:pt x="0" y="0"/>
                </a:moveTo>
                <a:cubicBezTo>
                  <a:pt x="600075" y="237326"/>
                  <a:pt x="1291067" y="537838"/>
                  <a:pt x="1968004" y="549097"/>
                </a:cubicBezTo>
                <a:cubicBezTo>
                  <a:pt x="2535362" y="481961"/>
                  <a:pt x="3139395" y="343023"/>
                  <a:pt x="3605106" y="366065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786834"/>
                      <a:gd name="connsiteY0" fmla="*/ 0 h 1460198"/>
                      <a:gd name="connsiteX1" fmla="*/ 2613101 w 4786834"/>
                      <a:gd name="connsiteY1" fmla="*/ 1418282 h 1460198"/>
                      <a:gd name="connsiteX2" fmla="*/ 4786834 w 4786834"/>
                      <a:gd name="connsiteY2" fmla="*/ 945522 h 1460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786834" h="1460198" extrusionOk="0">
                        <a:moveTo>
                          <a:pt x="0" y="0"/>
                        </a:moveTo>
                        <a:cubicBezTo>
                          <a:pt x="593119" y="596614"/>
                          <a:pt x="1535022" y="1506409"/>
                          <a:pt x="2613101" y="1418282"/>
                        </a:cubicBezTo>
                        <a:cubicBezTo>
                          <a:pt x="3335106" y="1125007"/>
                          <a:pt x="4199083" y="801269"/>
                          <a:pt x="4786834" y="945522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A8BECAA8-2351-4738-87DA-E09CD4D30737}"/>
              </a:ext>
            </a:extLst>
          </p:cNvPr>
          <p:cNvSpPr/>
          <p:nvPr/>
        </p:nvSpPr>
        <p:spPr>
          <a:xfrm rot="18874063" flipV="1">
            <a:off x="8465036" y="3778159"/>
            <a:ext cx="2504291" cy="958004"/>
          </a:xfrm>
          <a:custGeom>
            <a:avLst/>
            <a:gdLst>
              <a:gd name="connsiteX0" fmla="*/ 0 w 1224009"/>
              <a:gd name="connsiteY0" fmla="*/ 461290 h 461290"/>
              <a:gd name="connsiteX1" fmla="*/ 653418 w 1224009"/>
              <a:gd name="connsiteY1" fmla="*/ 9 h 461290"/>
              <a:gd name="connsiteX2" fmla="*/ 1224009 w 1224009"/>
              <a:gd name="connsiteY2" fmla="*/ 447723 h 46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4009" h="461290" extrusionOk="0">
                <a:moveTo>
                  <a:pt x="0" y="461290"/>
                </a:moveTo>
                <a:cubicBezTo>
                  <a:pt x="190595" y="210738"/>
                  <a:pt x="433835" y="8118"/>
                  <a:pt x="653418" y="9"/>
                </a:cubicBezTo>
                <a:cubicBezTo>
                  <a:pt x="887692" y="4120"/>
                  <a:pt x="1081657" y="371808"/>
                  <a:pt x="1224009" y="447723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04291"/>
                      <a:gd name="connsiteY0" fmla="*/ 958004 h 958004"/>
                      <a:gd name="connsiteX1" fmla="*/ 1336876 w 2504291"/>
                      <a:gd name="connsiteY1" fmla="*/ 18 h 958004"/>
                      <a:gd name="connsiteX2" fmla="*/ 2504291 w 2504291"/>
                      <a:gd name="connsiteY2" fmla="*/ 929828 h 95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04291" h="958004" extrusionOk="0">
                        <a:moveTo>
                          <a:pt x="0" y="958004"/>
                        </a:moveTo>
                        <a:cubicBezTo>
                          <a:pt x="329893" y="400613"/>
                          <a:pt x="863182" y="26029"/>
                          <a:pt x="1336876" y="18"/>
                        </a:cubicBezTo>
                        <a:cubicBezTo>
                          <a:pt x="1904057" y="27053"/>
                          <a:pt x="2119728" y="775135"/>
                          <a:pt x="2504291" y="92982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F78B621E-78FF-1448-4515-F944074AE310}"/>
              </a:ext>
            </a:extLst>
          </p:cNvPr>
          <p:cNvSpPr/>
          <p:nvPr/>
        </p:nvSpPr>
        <p:spPr>
          <a:xfrm>
            <a:off x="8814641" y="2346618"/>
            <a:ext cx="3199218" cy="1237296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solidFill>
              <a:srgbClr val="77F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539C031-A53E-E6C5-47B4-ED57CABDEE1C}"/>
              </a:ext>
            </a:extLst>
          </p:cNvPr>
          <p:cNvSpPr/>
          <p:nvPr/>
        </p:nvSpPr>
        <p:spPr>
          <a:xfrm>
            <a:off x="167689" y="1156921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BB6886C-4C8A-F33B-63C3-72780493C78D}"/>
              </a:ext>
            </a:extLst>
          </p:cNvPr>
          <p:cNvGrpSpPr/>
          <p:nvPr/>
        </p:nvGrpSpPr>
        <p:grpSpPr>
          <a:xfrm>
            <a:off x="337074" y="1178182"/>
            <a:ext cx="2032944" cy="1015472"/>
            <a:chOff x="1219507" y="1687139"/>
            <a:chExt cx="1802121" cy="1071291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195F2A-62C9-010D-B94B-7353BDF01ABA}"/>
                </a:ext>
              </a:extLst>
            </p:cNvPr>
            <p:cNvSpPr txBox="1"/>
            <p:nvPr/>
          </p:nvSpPr>
          <p:spPr>
            <a:xfrm>
              <a:off x="1219507" y="1751877"/>
              <a:ext cx="1232912" cy="10065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</a:rPr>
                <a:t>Instalação de sensores e controladores nos contêiners. </a:t>
              </a:r>
              <a:endParaRPr lang="pt-BR" sz="1400" dirty="0">
                <a:solidFill>
                  <a:srgbClr val="2A9CDF"/>
                </a:solidFill>
                <a:cs typeface="Calibri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663531C-756B-7712-C699-27B2A3A82582}"/>
                </a:ext>
              </a:extLst>
            </p:cNvPr>
            <p:cNvSpPr/>
            <p:nvPr/>
          </p:nvSpPr>
          <p:spPr>
            <a:xfrm>
              <a:off x="2766328" y="1729106"/>
              <a:ext cx="255300" cy="3038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5505075-DE42-2723-6D81-4D0B73F62BBC}"/>
                </a:ext>
              </a:extLst>
            </p:cNvPr>
            <p:cNvSpPr txBox="1"/>
            <p:nvPr/>
          </p:nvSpPr>
          <p:spPr>
            <a:xfrm>
              <a:off x="2767818" y="1687139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1</a:t>
              </a:r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DB374ED-B322-27AD-05C3-0CBA60F97DE7}"/>
              </a:ext>
            </a:extLst>
          </p:cNvPr>
          <p:cNvSpPr/>
          <p:nvPr/>
        </p:nvSpPr>
        <p:spPr>
          <a:xfrm>
            <a:off x="3571406" y="869791"/>
            <a:ext cx="2293916" cy="1327559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E3BA932-14EF-86E1-1330-381CAF534553}"/>
              </a:ext>
            </a:extLst>
          </p:cNvPr>
          <p:cNvGrpSpPr/>
          <p:nvPr/>
        </p:nvGrpSpPr>
        <p:grpSpPr>
          <a:xfrm>
            <a:off x="3666349" y="942254"/>
            <a:ext cx="1964060" cy="1169551"/>
            <a:chOff x="1126628" y="868702"/>
            <a:chExt cx="1750020" cy="173342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110D090F-F9A9-A041-4617-CFB71585B3F5}"/>
                </a:ext>
              </a:extLst>
            </p:cNvPr>
            <p:cNvSpPr/>
            <p:nvPr/>
          </p:nvSpPr>
          <p:spPr>
            <a:xfrm>
              <a:off x="2558386" y="1016658"/>
              <a:ext cx="237433" cy="4078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6897BE4-B518-0A12-CB9E-94E470A7933A}"/>
                </a:ext>
              </a:extLst>
            </p:cNvPr>
            <p:cNvSpPr txBox="1"/>
            <p:nvPr/>
          </p:nvSpPr>
          <p:spPr>
            <a:xfrm>
              <a:off x="2554547" y="942589"/>
              <a:ext cx="322101" cy="54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2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DD279EB-D6BC-E064-2D1A-9A62053630A2}"/>
                </a:ext>
              </a:extLst>
            </p:cNvPr>
            <p:cNvSpPr txBox="1"/>
            <p:nvPr/>
          </p:nvSpPr>
          <p:spPr>
            <a:xfrm>
              <a:off x="1126628" y="868702"/>
              <a:ext cx="1587306" cy="17334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  <a:latin typeface="Calibri"/>
                  <a:cs typeface="Calibri"/>
                </a:rPr>
                <a:t>Instalação do software e API de controle nos computadores da empresa.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E5681F-8F33-C34F-A933-962DFB83C34E}"/>
              </a:ext>
            </a:extLst>
          </p:cNvPr>
          <p:cNvSpPr txBox="1"/>
          <p:nvPr/>
        </p:nvSpPr>
        <p:spPr>
          <a:xfrm>
            <a:off x="7587667" y="3389755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AEED2C4-E9B2-603D-066A-0847B8CD45FC}"/>
              </a:ext>
            </a:extLst>
          </p:cNvPr>
          <p:cNvSpPr/>
          <p:nvPr/>
        </p:nvSpPr>
        <p:spPr>
          <a:xfrm>
            <a:off x="6997209" y="1156921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AF2C243-1958-581C-771E-72414F345906}"/>
              </a:ext>
            </a:extLst>
          </p:cNvPr>
          <p:cNvGrpSpPr/>
          <p:nvPr/>
        </p:nvGrpSpPr>
        <p:grpSpPr>
          <a:xfrm>
            <a:off x="7101745" y="1159015"/>
            <a:ext cx="2099452" cy="944149"/>
            <a:chOff x="1141966" y="1678997"/>
            <a:chExt cx="1861078" cy="99605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6A04EEDC-16AA-D0A7-7094-377E8E05278C}"/>
                </a:ext>
              </a:extLst>
            </p:cNvPr>
            <p:cNvSpPr/>
            <p:nvPr/>
          </p:nvSpPr>
          <p:spPr>
            <a:xfrm>
              <a:off x="2747744" y="1737192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7711F5E-1F77-5DE2-B1E7-7225531814D5}"/>
                </a:ext>
              </a:extLst>
            </p:cNvPr>
            <p:cNvSpPr txBox="1"/>
            <p:nvPr/>
          </p:nvSpPr>
          <p:spPr>
            <a:xfrm>
              <a:off x="2746669" y="1678997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D08B208-F49D-126A-9317-9E5D618BD45A}"/>
                </a:ext>
              </a:extLst>
            </p:cNvPr>
            <p:cNvSpPr txBox="1"/>
            <p:nvPr/>
          </p:nvSpPr>
          <p:spPr>
            <a:xfrm>
              <a:off x="1141966" y="1765901"/>
              <a:ext cx="1352756" cy="90914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200" dirty="0">
                  <a:solidFill>
                    <a:srgbClr val="2A9CDF"/>
                  </a:solidFill>
                </a:rPr>
                <a:t>Os sensores irão medir a  temperatura e a </a:t>
              </a:r>
              <a:r>
                <a:rPr lang="pt-BR" sz="1400" dirty="0">
                  <a:solidFill>
                    <a:srgbClr val="2A9CDF"/>
                  </a:solidFill>
                </a:rPr>
                <a:t>umidade</a:t>
              </a:r>
              <a:r>
                <a:rPr lang="pt-BR" sz="1200" dirty="0">
                  <a:solidFill>
                    <a:srgbClr val="2A9CDF"/>
                  </a:solidFill>
                </a:rPr>
                <a:t> dentro do container.</a:t>
              </a:r>
            </a:p>
          </p:txBody>
        </p:sp>
      </p:grp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0FFDE45-E32A-8FC5-9101-CFE910ACA989}"/>
              </a:ext>
            </a:extLst>
          </p:cNvPr>
          <p:cNvSpPr/>
          <p:nvPr/>
        </p:nvSpPr>
        <p:spPr>
          <a:xfrm rot="10311394" flipV="1">
            <a:off x="2725276" y="3060901"/>
            <a:ext cx="1691991" cy="147472"/>
          </a:xfrm>
          <a:custGeom>
            <a:avLst/>
            <a:gdLst>
              <a:gd name="connsiteX0" fmla="*/ 0 w 1073765"/>
              <a:gd name="connsiteY0" fmla="*/ 262490 h 262490"/>
              <a:gd name="connsiteX1" fmla="*/ 573213 w 1073765"/>
              <a:gd name="connsiteY1" fmla="*/ 5 h 262490"/>
              <a:gd name="connsiteX2" fmla="*/ 1073765 w 1073765"/>
              <a:gd name="connsiteY2" fmla="*/ 254770 h 26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3765" h="262490" extrusionOk="0">
                <a:moveTo>
                  <a:pt x="0" y="262490"/>
                </a:moveTo>
                <a:cubicBezTo>
                  <a:pt x="154363" y="105513"/>
                  <a:pt x="369135" y="10719"/>
                  <a:pt x="573213" y="5"/>
                </a:cubicBezTo>
                <a:cubicBezTo>
                  <a:pt x="768693" y="2196"/>
                  <a:pt x="964432" y="211375"/>
                  <a:pt x="1073765" y="254770"/>
                </a:cubicBezTo>
              </a:path>
            </a:pathLst>
          </a:custGeom>
          <a:noFill/>
          <a:ln w="63500" cap="sq" cmpd="dbl">
            <a:solidFill>
              <a:schemeClr val="bg1"/>
            </a:solidFill>
            <a:prstDash val="solid"/>
            <a:bevel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91991"/>
                      <a:gd name="connsiteY0" fmla="*/ 147472 h 147472"/>
                      <a:gd name="connsiteX1" fmla="*/ 903243 w 1691991"/>
                      <a:gd name="connsiteY1" fmla="*/ 2 h 147472"/>
                      <a:gd name="connsiteX2" fmla="*/ 1691991 w 1691991"/>
                      <a:gd name="connsiteY2" fmla="*/ 143134 h 14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91991" h="147472" extrusionOk="0">
                        <a:moveTo>
                          <a:pt x="0" y="147472"/>
                        </a:moveTo>
                        <a:cubicBezTo>
                          <a:pt x="206756" y="36776"/>
                          <a:pt x="566467" y="11727"/>
                          <a:pt x="903243" y="2"/>
                        </a:cubicBezTo>
                        <a:cubicBezTo>
                          <a:pt x="1219287" y="2920"/>
                          <a:pt x="1487562" y="119776"/>
                          <a:pt x="1691991" y="14313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B1678E7B-3CD6-D419-D8BE-8D7D2D3F9764}"/>
              </a:ext>
            </a:extLst>
          </p:cNvPr>
          <p:cNvSpPr/>
          <p:nvPr/>
        </p:nvSpPr>
        <p:spPr>
          <a:xfrm>
            <a:off x="4099469" y="2576035"/>
            <a:ext cx="2269019" cy="132856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F8DFE85-92D1-382E-2085-65994724A77F}"/>
              </a:ext>
            </a:extLst>
          </p:cNvPr>
          <p:cNvGrpSpPr/>
          <p:nvPr/>
        </p:nvGrpSpPr>
        <p:grpSpPr>
          <a:xfrm>
            <a:off x="4194737" y="2577244"/>
            <a:ext cx="2066185" cy="1087976"/>
            <a:chOff x="1186155" y="1676316"/>
            <a:chExt cx="1819564" cy="1242187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53B9A2F-FA95-FDB7-C0A7-70098D745474}"/>
                </a:ext>
              </a:extLst>
            </p:cNvPr>
            <p:cNvSpPr/>
            <p:nvPr/>
          </p:nvSpPr>
          <p:spPr>
            <a:xfrm>
              <a:off x="2750419" y="1726545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EDD0433-C115-67BA-7EDA-E7648D248579}"/>
                </a:ext>
              </a:extLst>
            </p:cNvPr>
            <p:cNvSpPr txBox="1"/>
            <p:nvPr/>
          </p:nvSpPr>
          <p:spPr>
            <a:xfrm>
              <a:off x="2746531" y="1676316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4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9856139-9B91-DDA5-295C-B161716B1669}"/>
                </a:ext>
              </a:extLst>
            </p:cNvPr>
            <p:cNvSpPr txBox="1"/>
            <p:nvPr/>
          </p:nvSpPr>
          <p:spPr>
            <a:xfrm>
              <a:off x="1186155" y="1814538"/>
              <a:ext cx="1463289" cy="11039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400" dirty="0">
                  <a:solidFill>
                    <a:srgbClr val="2A9CDF"/>
                  </a:solidFill>
                </a:rPr>
                <a:t>Caso</a:t>
              </a:r>
              <a:r>
                <a:rPr lang="pt-BR" sz="1200" dirty="0">
                  <a:solidFill>
                    <a:srgbClr val="2A9CDF"/>
                  </a:solidFill>
                </a:rPr>
                <a:t> os dados não estiverem de acordo com os parâmetros os controladores serão disponibilizado.</a:t>
              </a:r>
              <a:endParaRPr lang="pt-BR" sz="1200" dirty="0">
                <a:solidFill>
                  <a:srgbClr val="2A9CDF"/>
                </a:solidFill>
                <a:cs typeface="Calibri"/>
              </a:endParaRPr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ABB945-AADA-E248-8262-FFCAD1E31AC7}"/>
              </a:ext>
            </a:extLst>
          </p:cNvPr>
          <p:cNvSpPr txBox="1"/>
          <p:nvPr/>
        </p:nvSpPr>
        <p:spPr>
          <a:xfrm>
            <a:off x="7727777" y="3701929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E8264D23-33F1-FE14-AC4E-5248AB5B4768}"/>
              </a:ext>
            </a:extLst>
          </p:cNvPr>
          <p:cNvSpPr/>
          <p:nvPr/>
        </p:nvSpPr>
        <p:spPr>
          <a:xfrm>
            <a:off x="716993" y="2794520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0A39140-FA88-3E6C-2C07-7F2402263E60}"/>
              </a:ext>
            </a:extLst>
          </p:cNvPr>
          <p:cNvGrpSpPr/>
          <p:nvPr/>
        </p:nvGrpSpPr>
        <p:grpSpPr>
          <a:xfrm>
            <a:off x="893743" y="2792579"/>
            <a:ext cx="2018881" cy="933435"/>
            <a:chOff x="1049745" y="1637967"/>
            <a:chExt cx="1789653" cy="984746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10E0C740-3CDC-37A6-D158-447A0F29AEF3}"/>
                </a:ext>
              </a:extLst>
            </p:cNvPr>
            <p:cNvSpPr/>
            <p:nvPr/>
          </p:nvSpPr>
          <p:spPr>
            <a:xfrm>
              <a:off x="2584098" y="1691780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C23E1256-CB7B-13D6-FB1B-856A40BE48AB}"/>
                </a:ext>
              </a:extLst>
            </p:cNvPr>
            <p:cNvSpPr txBox="1"/>
            <p:nvPr/>
          </p:nvSpPr>
          <p:spPr>
            <a:xfrm>
              <a:off x="2589903" y="1637967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5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943D106-E04D-97E6-E8B0-DAD9DCEAB2CB}"/>
                </a:ext>
              </a:extLst>
            </p:cNvPr>
            <p:cNvSpPr txBox="1"/>
            <p:nvPr/>
          </p:nvSpPr>
          <p:spPr>
            <a:xfrm>
              <a:off x="1049745" y="1794741"/>
              <a:ext cx="1352756" cy="82797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500" dirty="0">
                  <a:solidFill>
                    <a:srgbClr val="2A9CDF"/>
                  </a:solidFill>
                </a:rPr>
                <a:t>Sua carga será climatizada até o destino. </a:t>
              </a:r>
              <a:endParaRPr lang="pt-BR" sz="1500" dirty="0">
                <a:solidFill>
                  <a:srgbClr val="2A9CDF"/>
                </a:solidFill>
                <a:cs typeface="Calibri"/>
              </a:endParaRPr>
            </a:p>
          </p:txBody>
        </p:sp>
      </p:grp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27A3560A-1168-3037-A2A3-46C84E88EE2F}"/>
              </a:ext>
            </a:extLst>
          </p:cNvPr>
          <p:cNvSpPr/>
          <p:nvPr/>
        </p:nvSpPr>
        <p:spPr>
          <a:xfrm>
            <a:off x="5991525" y="4254578"/>
            <a:ext cx="2547916" cy="1150865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3146AE1-8B1A-63C0-9B5B-337524D13310}"/>
              </a:ext>
            </a:extLst>
          </p:cNvPr>
          <p:cNvGrpSpPr/>
          <p:nvPr/>
        </p:nvGrpSpPr>
        <p:grpSpPr>
          <a:xfrm>
            <a:off x="6055034" y="4342484"/>
            <a:ext cx="2359197" cy="938719"/>
            <a:chOff x="2331412" y="98849"/>
            <a:chExt cx="2091325" cy="990322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069FF5CF-E92D-427C-B003-A890B479474F}"/>
                </a:ext>
              </a:extLst>
            </p:cNvPr>
            <p:cNvSpPr/>
            <p:nvPr/>
          </p:nvSpPr>
          <p:spPr>
            <a:xfrm>
              <a:off x="4167437" y="142646"/>
              <a:ext cx="255300" cy="3038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D49E2148-C631-45D9-009B-1A8B2AD9337E}"/>
                </a:ext>
              </a:extLst>
            </p:cNvPr>
            <p:cNvSpPr txBox="1"/>
            <p:nvPr/>
          </p:nvSpPr>
          <p:spPr>
            <a:xfrm>
              <a:off x="4160626" y="105106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6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115D006-5CF0-2CDB-7554-F3B62F0D3F4F}"/>
                </a:ext>
              </a:extLst>
            </p:cNvPr>
            <p:cNvSpPr txBox="1"/>
            <p:nvPr/>
          </p:nvSpPr>
          <p:spPr>
            <a:xfrm>
              <a:off x="2331412" y="98849"/>
              <a:ext cx="1704558" cy="9903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1100" dirty="0">
                  <a:solidFill>
                    <a:srgbClr val="2A9CDF"/>
                  </a:solidFill>
                </a:rPr>
                <a:t>Indicadores em tempo real com alertas de controle e histórico de medidas tomadas estarão disponíveis no software. </a:t>
              </a:r>
              <a:endParaRPr lang="pt-BR" sz="1100">
                <a:solidFill>
                  <a:srgbClr val="2A9CDF"/>
                </a:solidFill>
                <a:cs typeface="Calibri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EF3D459-8448-F1F4-E0C6-60E08AC730C1}"/>
              </a:ext>
            </a:extLst>
          </p:cNvPr>
          <p:cNvGrpSpPr/>
          <p:nvPr/>
        </p:nvGrpSpPr>
        <p:grpSpPr>
          <a:xfrm>
            <a:off x="9205120" y="2396800"/>
            <a:ext cx="2719457" cy="646331"/>
            <a:chOff x="1661514" y="-1548341"/>
            <a:chExt cx="2410687" cy="681859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210CFD5B-E493-C2EE-C8CC-7F0B94476E1E}"/>
                </a:ext>
              </a:extLst>
            </p:cNvPr>
            <p:cNvSpPr/>
            <p:nvPr/>
          </p:nvSpPr>
          <p:spPr>
            <a:xfrm>
              <a:off x="3816901" y="-1461960"/>
              <a:ext cx="255300" cy="3038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4277CBCD-6E70-8857-BCB7-999225A23254}"/>
                </a:ext>
              </a:extLst>
            </p:cNvPr>
            <p:cNvSpPr txBox="1"/>
            <p:nvPr/>
          </p:nvSpPr>
          <p:spPr>
            <a:xfrm>
              <a:off x="3816968" y="-1496605"/>
              <a:ext cx="232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BEC7CA"/>
                  </a:solidFill>
                </a:rPr>
                <a:t>7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A85DDAD-5850-1B7B-C0DD-8E2A958A7873}"/>
                </a:ext>
              </a:extLst>
            </p:cNvPr>
            <p:cNvSpPr txBox="1"/>
            <p:nvPr/>
          </p:nvSpPr>
          <p:spPr>
            <a:xfrm>
              <a:off x="1661514" y="-1548341"/>
              <a:ext cx="2291392" cy="681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2A9CDF"/>
                  </a:solidFill>
                </a:rPr>
                <a:t>Com o controle, o prejuízo devido a ação da temperatura e humidade sobre os instrumentos será sanado.</a:t>
              </a:r>
            </a:p>
          </p:txBody>
        </p:sp>
      </p:grpSp>
      <p:pic>
        <p:nvPicPr>
          <p:cNvPr id="42" name="Gráfico 41" descr="Eletricista masculino com preenchimento sólido">
            <a:extLst>
              <a:ext uri="{FF2B5EF4-FFF2-40B4-BE49-F238E27FC236}">
                <a16:creationId xmlns:a16="http://schemas.microsoft.com/office/drawing/2014/main" id="{EA27B1FC-CF7B-B024-72EB-F2CA5D7BE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2750" y="1467438"/>
            <a:ext cx="668595" cy="656305"/>
          </a:xfrm>
          <a:prstGeom prst="rect">
            <a:avLst/>
          </a:prstGeom>
        </p:spPr>
      </p:pic>
      <p:pic>
        <p:nvPicPr>
          <p:cNvPr id="44" name="Gráfico 43" descr="Computador com preenchimento sólido">
            <a:extLst>
              <a:ext uri="{FF2B5EF4-FFF2-40B4-BE49-F238E27FC236}">
                <a16:creationId xmlns:a16="http://schemas.microsoft.com/office/drawing/2014/main" id="{8A88E948-F4E2-3849-E124-5BA9ED97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9998" y="1407231"/>
            <a:ext cx="575236" cy="610966"/>
          </a:xfrm>
          <a:prstGeom prst="rect">
            <a:avLst/>
          </a:prstGeom>
        </p:spPr>
      </p:pic>
      <p:pic>
        <p:nvPicPr>
          <p:cNvPr id="46" name="Gráfico 45" descr="Gráfico de barras com preenchimento sólido">
            <a:extLst>
              <a:ext uri="{FF2B5EF4-FFF2-40B4-BE49-F238E27FC236}">
                <a16:creationId xmlns:a16="http://schemas.microsoft.com/office/drawing/2014/main" id="{78834DA0-AF20-AEDA-2EC0-4D050F9C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5793" y="1410219"/>
            <a:ext cx="704574" cy="682488"/>
          </a:xfrm>
          <a:prstGeom prst="rect">
            <a:avLst/>
          </a:prstGeom>
        </p:spPr>
      </p:pic>
      <p:pic>
        <p:nvPicPr>
          <p:cNvPr id="66" name="Gráfico 65" descr="Termômetro com preenchimento sólido">
            <a:extLst>
              <a:ext uri="{FF2B5EF4-FFF2-40B4-BE49-F238E27FC236}">
                <a16:creationId xmlns:a16="http://schemas.microsoft.com/office/drawing/2014/main" id="{E1D90FE1-0468-1116-6BC6-F54DD27C0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7206" y="3126292"/>
            <a:ext cx="623455" cy="595746"/>
          </a:xfrm>
          <a:prstGeom prst="rect">
            <a:avLst/>
          </a:prstGeom>
        </p:spPr>
      </p:pic>
      <p:pic>
        <p:nvPicPr>
          <p:cNvPr id="68" name="Gráfico 67" descr="Seta circular com preenchimento sólido">
            <a:extLst>
              <a:ext uri="{FF2B5EF4-FFF2-40B4-BE49-F238E27FC236}">
                <a16:creationId xmlns:a16="http://schemas.microsoft.com/office/drawing/2014/main" id="{CB632572-E76C-E671-D1F8-7C64C953F7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0404" y="3100261"/>
            <a:ext cx="692728" cy="651164"/>
          </a:xfrm>
          <a:prstGeom prst="rect">
            <a:avLst/>
          </a:prstGeom>
        </p:spPr>
      </p:pic>
      <p:pic>
        <p:nvPicPr>
          <p:cNvPr id="70" name="Gráfico 69" descr="Sirene com preenchimento sólido">
            <a:extLst>
              <a:ext uri="{FF2B5EF4-FFF2-40B4-BE49-F238E27FC236}">
                <a16:creationId xmlns:a16="http://schemas.microsoft.com/office/drawing/2014/main" id="{38CFFCB6-1161-73AB-4F52-3168097680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4654" y="4734972"/>
            <a:ext cx="558590" cy="547546"/>
          </a:xfrm>
          <a:prstGeom prst="rect">
            <a:avLst/>
          </a:prstGeom>
        </p:spPr>
      </p:pic>
      <p:pic>
        <p:nvPicPr>
          <p:cNvPr id="73" name="Gráfico 72" descr="Dólar com preenchimento sólido">
            <a:extLst>
              <a:ext uri="{FF2B5EF4-FFF2-40B4-BE49-F238E27FC236}">
                <a16:creationId xmlns:a16="http://schemas.microsoft.com/office/drawing/2014/main" id="{B9770B4F-C04E-3404-3F90-0B53254D47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29054" y="2981309"/>
            <a:ext cx="481079" cy="481079"/>
          </a:xfrm>
          <a:prstGeom prst="rect">
            <a:avLst/>
          </a:prstGeom>
        </p:spPr>
      </p:pic>
      <p:pic>
        <p:nvPicPr>
          <p:cNvPr id="74" name="Gráfico 73" descr="Dólar com preenchimento sólido">
            <a:extLst>
              <a:ext uri="{FF2B5EF4-FFF2-40B4-BE49-F238E27FC236}">
                <a16:creationId xmlns:a16="http://schemas.microsoft.com/office/drawing/2014/main" id="{A1ED3260-BBC6-8998-0D7C-92030F8728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7412" y="2971080"/>
            <a:ext cx="481079" cy="481079"/>
          </a:xfrm>
          <a:prstGeom prst="rect">
            <a:avLst/>
          </a:prstGeom>
        </p:spPr>
      </p:pic>
      <p:pic>
        <p:nvPicPr>
          <p:cNvPr id="75" name="Gráfico 74" descr="Dólar com preenchimento sólido">
            <a:extLst>
              <a:ext uri="{FF2B5EF4-FFF2-40B4-BE49-F238E27FC236}">
                <a16:creationId xmlns:a16="http://schemas.microsoft.com/office/drawing/2014/main" id="{4A9D0D4E-2043-05E9-57B5-E1DF6F0CF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1864" y="2971080"/>
            <a:ext cx="481079" cy="481079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1B1FE1ED-0A6F-04C6-49B4-3B145AF1E8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sp>
        <p:nvSpPr>
          <p:cNvPr id="81" name="Footer Placeholder 6">
            <a:extLst>
              <a:ext uri="{FF2B5EF4-FFF2-40B4-BE49-F238E27FC236}">
                <a16:creationId xmlns:a16="http://schemas.microsoft.com/office/drawing/2014/main" id="{A17349C2-2729-0BDC-CAAA-7C0D431BA915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SPTECH SCHOOL ADS-01/23</a:t>
            </a:r>
            <a:endParaRPr lang="en-US" b="1" kern="1200" cap="all" spc="100" baseline="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83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8A3D47A-2623-1244-64E8-CF3B74E387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7116486-C678-9246-A173-FF6625F415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5683" y="4829356"/>
            <a:ext cx="4497237" cy="3007742"/>
          </a:xfrm>
          <a:prstGeom prst="rect">
            <a:avLst/>
          </a:prstGeom>
        </p:spPr>
      </p:pic>
      <p:pic>
        <p:nvPicPr>
          <p:cNvPr id="72" name="Picture 71" descr="Shape&#10;&#10;Description automatically generated">
            <a:extLst>
              <a:ext uri="{FF2B5EF4-FFF2-40B4-BE49-F238E27FC236}">
                <a16:creationId xmlns:a16="http://schemas.microsoft.com/office/drawing/2014/main" id="{19ADB8F5-107B-AACC-9D42-EE7BF694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" y="5620109"/>
            <a:ext cx="12203501" cy="12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11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4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16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grpId="0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19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28" grpId="0" animBg="1"/>
      <p:bldP spid="31" grpId="0" animBg="1"/>
      <p:bldP spid="60" grpId="0" animBg="1"/>
      <p:bldP spid="61" grpId="0" animBg="1"/>
      <p:bldP spid="6" grpId="0" animBg="1"/>
      <p:bldP spid="3" grpId="0" animBg="1"/>
      <p:bldP spid="23" grpId="0" animBg="1"/>
      <p:bldP spid="40" grpId="0" animBg="1"/>
      <p:bldP spid="35" grpId="0" animBg="1"/>
      <p:bldP spid="49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7">
            <a:extLst>
              <a:ext uri="{FF2B5EF4-FFF2-40B4-BE49-F238E27FC236}">
                <a16:creationId xmlns:a16="http://schemas.microsoft.com/office/drawing/2014/main" id="{457F530C-7C89-99B8-8259-124E7BB9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3506638"/>
            <a:ext cx="12203500" cy="2490158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1B1FE1ED-0A6F-04C6-49B4-3B145AF1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pic>
        <p:nvPicPr>
          <p:cNvPr id="71" name="Picture 71" descr="Shape&#10;&#10;Description automatically generated">
            <a:extLst>
              <a:ext uri="{FF2B5EF4-FFF2-40B4-BE49-F238E27FC236}">
                <a16:creationId xmlns:a16="http://schemas.microsoft.com/office/drawing/2014/main" id="{BFDEAA4B-AD35-D81F-6241-9A558E7C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5001884"/>
            <a:ext cx="12203501" cy="1857554"/>
          </a:xfrm>
          <a:prstGeom prst="rect">
            <a:avLst/>
          </a:prstGeom>
        </p:spPr>
      </p:pic>
      <p:pic>
        <p:nvPicPr>
          <p:cNvPr id="72" name="Picture 71" descr="Shape&#10;&#10;Description automatically generated">
            <a:extLst>
              <a:ext uri="{FF2B5EF4-FFF2-40B4-BE49-F238E27FC236}">
                <a16:creationId xmlns:a16="http://schemas.microsoft.com/office/drawing/2014/main" id="{19ADB8F5-107B-AACC-9D42-EE7BF694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3" y="5677619"/>
            <a:ext cx="12203501" cy="1181820"/>
          </a:xfrm>
          <a:prstGeom prst="rect">
            <a:avLst/>
          </a:prstGeom>
        </p:spPr>
      </p:pic>
      <p:sp>
        <p:nvSpPr>
          <p:cNvPr id="81" name="Footer Placeholder 6">
            <a:extLst>
              <a:ext uri="{FF2B5EF4-FFF2-40B4-BE49-F238E27FC236}">
                <a16:creationId xmlns:a16="http://schemas.microsoft.com/office/drawing/2014/main" id="{A17349C2-2729-0BDC-CAAA-7C0D431BA915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SPTECH SCHOOL ADS-01/23</a:t>
            </a:r>
            <a:endParaRPr lang="en-US" b="1" kern="1200" cap="all" spc="100" baseline="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83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8A3D47A-2623-1244-64E8-CF3B74E3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sp>
        <p:nvSpPr>
          <p:cNvPr id="14" name="Retângulo: Cantos Arredondados 60">
            <a:extLst>
              <a:ext uri="{FF2B5EF4-FFF2-40B4-BE49-F238E27FC236}">
                <a16:creationId xmlns:a16="http://schemas.microsoft.com/office/drawing/2014/main" id="{DEB1C8CE-0DC0-5C9A-3FFC-E4F82BEFC8E3}"/>
              </a:ext>
            </a:extLst>
          </p:cNvPr>
          <p:cNvSpPr/>
          <p:nvPr/>
        </p:nvSpPr>
        <p:spPr>
          <a:xfrm>
            <a:off x="6801812" y="880127"/>
            <a:ext cx="3199218" cy="4524220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solidFill>
              <a:srgbClr val="77F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2">
            <a:extLst>
              <a:ext uri="{FF2B5EF4-FFF2-40B4-BE49-F238E27FC236}">
                <a16:creationId xmlns:a16="http://schemas.microsoft.com/office/drawing/2014/main" id="{A2C09A73-25E1-0430-4768-716EE7591C2F}"/>
              </a:ext>
            </a:extLst>
          </p:cNvPr>
          <p:cNvSpPr/>
          <p:nvPr/>
        </p:nvSpPr>
        <p:spPr>
          <a:xfrm>
            <a:off x="580394" y="2598733"/>
            <a:ext cx="2293916" cy="1327559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CaixaDeTexto 19">
            <a:extLst>
              <a:ext uri="{FF2B5EF4-FFF2-40B4-BE49-F238E27FC236}">
                <a16:creationId xmlns:a16="http://schemas.microsoft.com/office/drawing/2014/main" id="{37975B67-FE40-C2EF-C0CF-7515AA4EB6FC}"/>
              </a:ext>
            </a:extLst>
          </p:cNvPr>
          <p:cNvSpPr txBox="1"/>
          <p:nvPr/>
        </p:nvSpPr>
        <p:spPr>
          <a:xfrm>
            <a:off x="5428448" y="3511832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76" name="Retângulo: Cantos Arredondados 22">
            <a:extLst>
              <a:ext uri="{FF2B5EF4-FFF2-40B4-BE49-F238E27FC236}">
                <a16:creationId xmlns:a16="http://schemas.microsoft.com/office/drawing/2014/main" id="{1DC65FB6-6AEC-240A-78A2-3122CD3AFBF0}"/>
              </a:ext>
            </a:extLst>
          </p:cNvPr>
          <p:cNvSpPr/>
          <p:nvPr/>
        </p:nvSpPr>
        <p:spPr>
          <a:xfrm>
            <a:off x="584906" y="4616898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: Cantos Arredondados 34">
            <a:extLst>
              <a:ext uri="{FF2B5EF4-FFF2-40B4-BE49-F238E27FC236}">
                <a16:creationId xmlns:a16="http://schemas.microsoft.com/office/drawing/2014/main" id="{0EAA74B3-D2D4-1C80-325A-F396D95E4A9B}"/>
              </a:ext>
            </a:extLst>
          </p:cNvPr>
          <p:cNvSpPr/>
          <p:nvPr/>
        </p:nvSpPr>
        <p:spPr>
          <a:xfrm>
            <a:off x="3585282" y="4546256"/>
            <a:ext cx="2269019" cy="132856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CaixaDeTexto 40">
            <a:extLst>
              <a:ext uri="{FF2B5EF4-FFF2-40B4-BE49-F238E27FC236}">
                <a16:creationId xmlns:a16="http://schemas.microsoft.com/office/drawing/2014/main" id="{536298C6-A964-DB8C-FD36-5178EDDA381D}"/>
              </a:ext>
            </a:extLst>
          </p:cNvPr>
          <p:cNvSpPr txBox="1"/>
          <p:nvPr/>
        </p:nvSpPr>
        <p:spPr>
          <a:xfrm>
            <a:off x="4093703" y="5427734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95" name="Retângulo: Cantos Arredondados 48">
            <a:extLst>
              <a:ext uri="{FF2B5EF4-FFF2-40B4-BE49-F238E27FC236}">
                <a16:creationId xmlns:a16="http://schemas.microsoft.com/office/drawing/2014/main" id="{38E5B870-BFD7-01C1-27A8-778498375B56}"/>
              </a:ext>
            </a:extLst>
          </p:cNvPr>
          <p:cNvSpPr/>
          <p:nvPr/>
        </p:nvSpPr>
        <p:spPr>
          <a:xfrm>
            <a:off x="3561094" y="2801578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: Cantos Arredondados 54">
            <a:extLst>
              <a:ext uri="{FF2B5EF4-FFF2-40B4-BE49-F238E27FC236}">
                <a16:creationId xmlns:a16="http://schemas.microsoft.com/office/drawing/2014/main" id="{62229313-692D-71D2-F828-4002ADCCDE96}"/>
              </a:ext>
            </a:extLst>
          </p:cNvPr>
          <p:cNvSpPr/>
          <p:nvPr/>
        </p:nvSpPr>
        <p:spPr>
          <a:xfrm>
            <a:off x="3424512" y="884524"/>
            <a:ext cx="2547916" cy="1150865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5">
            <a:extLst>
              <a:ext uri="{FF2B5EF4-FFF2-40B4-BE49-F238E27FC236}">
                <a16:creationId xmlns:a16="http://schemas.microsoft.com/office/drawing/2014/main" id="{246DBC52-D698-E852-52CA-E6C4CB2C0117}"/>
              </a:ext>
            </a:extLst>
          </p:cNvPr>
          <p:cNvSpPr/>
          <p:nvPr/>
        </p:nvSpPr>
        <p:spPr>
          <a:xfrm>
            <a:off x="570255" y="854996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1890C6C-AA9E-8EBE-57E5-1A1AAE26F3A4}"/>
              </a:ext>
            </a:extLst>
          </p:cNvPr>
          <p:cNvGrpSpPr/>
          <p:nvPr/>
        </p:nvGrpSpPr>
        <p:grpSpPr>
          <a:xfrm>
            <a:off x="739640" y="876257"/>
            <a:ext cx="2032943" cy="1015472"/>
            <a:chOff x="739640" y="876257"/>
            <a:chExt cx="2032943" cy="1015472"/>
          </a:xfrm>
        </p:grpSpPr>
        <p:grpSp>
          <p:nvGrpSpPr>
            <p:cNvPr id="30" name="Agrupar 15">
              <a:extLst>
                <a:ext uri="{FF2B5EF4-FFF2-40B4-BE49-F238E27FC236}">
                  <a16:creationId xmlns:a16="http://schemas.microsoft.com/office/drawing/2014/main" id="{33E1D7C8-31AD-B518-53ED-71218620DC6A}"/>
                </a:ext>
              </a:extLst>
            </p:cNvPr>
            <p:cNvGrpSpPr/>
            <p:nvPr/>
          </p:nvGrpSpPr>
          <p:grpSpPr>
            <a:xfrm>
              <a:off x="739640" y="876257"/>
              <a:ext cx="2032943" cy="1015472"/>
              <a:chOff x="1219507" y="1687139"/>
              <a:chExt cx="1802121" cy="1071291"/>
            </a:xfrm>
          </p:grpSpPr>
          <p:sp>
            <p:nvSpPr>
              <p:cNvPr id="21" name="CaixaDeTexto 8">
                <a:extLst>
                  <a:ext uri="{FF2B5EF4-FFF2-40B4-BE49-F238E27FC236}">
                    <a16:creationId xmlns:a16="http://schemas.microsoft.com/office/drawing/2014/main" id="{DA4CC5D1-661B-F915-0224-85DE35311C76}"/>
                  </a:ext>
                </a:extLst>
              </p:cNvPr>
              <p:cNvSpPr txBox="1"/>
              <p:nvPr/>
            </p:nvSpPr>
            <p:spPr>
              <a:xfrm>
                <a:off x="1219507" y="1751877"/>
                <a:ext cx="1232912" cy="1006553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</a:rPr>
                  <a:t>Instalação de sensores e controladores nos contêiners. </a:t>
                </a:r>
                <a:endParaRPr lang="pt-BR" sz="1400" dirty="0">
                  <a:solidFill>
                    <a:srgbClr val="2A9CDF"/>
                  </a:solidFill>
                  <a:cs typeface="Calibri"/>
                </a:endParaRPr>
              </a:p>
            </p:txBody>
          </p:sp>
          <p:sp>
            <p:nvSpPr>
              <p:cNvPr id="22" name="Elipse 6">
                <a:extLst>
                  <a:ext uri="{FF2B5EF4-FFF2-40B4-BE49-F238E27FC236}">
                    <a16:creationId xmlns:a16="http://schemas.microsoft.com/office/drawing/2014/main" id="{F177ED74-B9D8-30BB-1158-21229FE84340}"/>
                  </a:ext>
                </a:extLst>
              </p:cNvPr>
              <p:cNvSpPr/>
              <p:nvPr/>
            </p:nvSpPr>
            <p:spPr>
              <a:xfrm>
                <a:off x="2766328" y="1729106"/>
                <a:ext cx="255300" cy="3038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CaixaDeTexto 7">
                <a:extLst>
                  <a:ext uri="{FF2B5EF4-FFF2-40B4-BE49-F238E27FC236}">
                    <a16:creationId xmlns:a16="http://schemas.microsoft.com/office/drawing/2014/main" id="{08D90C49-8C10-A348-7F1B-2FD84A67666A}"/>
                  </a:ext>
                </a:extLst>
              </p:cNvPr>
              <p:cNvSpPr txBox="1"/>
              <p:nvPr/>
            </p:nvSpPr>
            <p:spPr>
              <a:xfrm>
                <a:off x="2767818" y="1687139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1</a:t>
                </a:r>
              </a:p>
            </p:txBody>
          </p:sp>
        </p:grpSp>
        <p:pic>
          <p:nvPicPr>
            <p:cNvPr id="114" name="Gráfico 41" descr="Eletricista masculino com preenchimento sólido">
              <a:extLst>
                <a:ext uri="{FF2B5EF4-FFF2-40B4-BE49-F238E27FC236}">
                  <a16:creationId xmlns:a16="http://schemas.microsoft.com/office/drawing/2014/main" id="{CA454884-6E7B-8613-B0B0-8144C350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75316" y="1165513"/>
              <a:ext cx="668595" cy="65630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E6EDB44-0D5B-E3C7-518C-FB96B34CFCD5}"/>
              </a:ext>
            </a:extLst>
          </p:cNvPr>
          <p:cNvGrpSpPr/>
          <p:nvPr/>
        </p:nvGrpSpPr>
        <p:grpSpPr>
          <a:xfrm>
            <a:off x="675339" y="2671196"/>
            <a:ext cx="2058882" cy="1169552"/>
            <a:chOff x="675339" y="2671196"/>
            <a:chExt cx="2058882" cy="1169552"/>
          </a:xfrm>
        </p:grpSpPr>
        <p:grpSp>
          <p:nvGrpSpPr>
            <p:cNvPr id="48" name="Agrupar 4">
              <a:extLst>
                <a:ext uri="{FF2B5EF4-FFF2-40B4-BE49-F238E27FC236}">
                  <a16:creationId xmlns:a16="http://schemas.microsoft.com/office/drawing/2014/main" id="{1A040193-38F5-5D13-F0BA-7248D54BE852}"/>
                </a:ext>
              </a:extLst>
            </p:cNvPr>
            <p:cNvGrpSpPr/>
            <p:nvPr/>
          </p:nvGrpSpPr>
          <p:grpSpPr>
            <a:xfrm>
              <a:off x="675339" y="2671196"/>
              <a:ext cx="1964064" cy="1169552"/>
              <a:chOff x="1126628" y="868702"/>
              <a:chExt cx="1750020" cy="1733421"/>
            </a:xfrm>
          </p:grpSpPr>
          <p:sp>
            <p:nvSpPr>
              <p:cNvPr id="43" name="Elipse 9">
                <a:extLst>
                  <a:ext uri="{FF2B5EF4-FFF2-40B4-BE49-F238E27FC236}">
                    <a16:creationId xmlns:a16="http://schemas.microsoft.com/office/drawing/2014/main" id="{7B54CD2A-4338-36BA-266C-C33DC7D47EE5}"/>
                  </a:ext>
                </a:extLst>
              </p:cNvPr>
              <p:cNvSpPr/>
              <p:nvPr/>
            </p:nvSpPr>
            <p:spPr>
              <a:xfrm>
                <a:off x="2558386" y="1016658"/>
                <a:ext cx="237433" cy="40785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10">
                <a:extLst>
                  <a:ext uri="{FF2B5EF4-FFF2-40B4-BE49-F238E27FC236}">
                    <a16:creationId xmlns:a16="http://schemas.microsoft.com/office/drawing/2014/main" id="{FFAD1F8A-6414-9C76-0099-A8A4C2DB5FB9}"/>
                  </a:ext>
                </a:extLst>
              </p:cNvPr>
              <p:cNvSpPr txBox="1"/>
              <p:nvPr/>
            </p:nvSpPr>
            <p:spPr>
              <a:xfrm>
                <a:off x="2554547" y="942589"/>
                <a:ext cx="322101" cy="54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2</a:t>
                </a:r>
              </a:p>
            </p:txBody>
          </p:sp>
          <p:sp>
            <p:nvSpPr>
              <p:cNvPr id="47" name="CaixaDeTexto 11">
                <a:extLst>
                  <a:ext uri="{FF2B5EF4-FFF2-40B4-BE49-F238E27FC236}">
                    <a16:creationId xmlns:a16="http://schemas.microsoft.com/office/drawing/2014/main" id="{3D6E2B88-AD42-EE3D-7A6B-717516CA85A8}"/>
                  </a:ext>
                </a:extLst>
              </p:cNvPr>
              <p:cNvSpPr txBox="1"/>
              <p:nvPr/>
            </p:nvSpPr>
            <p:spPr>
              <a:xfrm>
                <a:off x="1126628" y="868702"/>
                <a:ext cx="1587306" cy="17334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  <a:latin typeface="Calibri"/>
                    <a:cs typeface="Calibri"/>
                  </a:rPr>
                  <a:t>Instalação do software e API de controle nos computadores da empresa.</a:t>
                </a:r>
              </a:p>
            </p:txBody>
          </p:sp>
        </p:grpSp>
        <p:pic>
          <p:nvPicPr>
            <p:cNvPr id="116" name="Gráfico 43" descr="Computador com preenchimento sólido">
              <a:extLst>
                <a:ext uri="{FF2B5EF4-FFF2-40B4-BE49-F238E27FC236}">
                  <a16:creationId xmlns:a16="http://schemas.microsoft.com/office/drawing/2014/main" id="{3B08641D-E7D1-55CE-6B1E-A0ABBB97B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58985" y="3136173"/>
              <a:ext cx="575236" cy="610966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B3269CB-B073-A94A-2D4B-2B4EE2185E6B}"/>
              </a:ext>
            </a:extLst>
          </p:cNvPr>
          <p:cNvGrpSpPr/>
          <p:nvPr/>
        </p:nvGrpSpPr>
        <p:grpSpPr>
          <a:xfrm>
            <a:off x="634028" y="4660555"/>
            <a:ext cx="2140182" cy="989111"/>
            <a:chOff x="634028" y="4660555"/>
            <a:chExt cx="2140182" cy="989111"/>
          </a:xfrm>
        </p:grpSpPr>
        <p:grpSp>
          <p:nvGrpSpPr>
            <p:cNvPr id="84" name="Agrupar 23">
              <a:extLst>
                <a:ext uri="{FF2B5EF4-FFF2-40B4-BE49-F238E27FC236}">
                  <a16:creationId xmlns:a16="http://schemas.microsoft.com/office/drawing/2014/main" id="{B8A06D8A-230C-7D4E-CE46-694B44B7D884}"/>
                </a:ext>
              </a:extLst>
            </p:cNvPr>
            <p:cNvGrpSpPr/>
            <p:nvPr/>
          </p:nvGrpSpPr>
          <p:grpSpPr>
            <a:xfrm>
              <a:off x="634028" y="4660555"/>
              <a:ext cx="2099456" cy="944148"/>
              <a:chOff x="1141966" y="1678997"/>
              <a:chExt cx="1861078" cy="996050"/>
            </a:xfrm>
          </p:grpSpPr>
          <p:sp>
            <p:nvSpPr>
              <p:cNvPr id="79" name="Elipse 24">
                <a:extLst>
                  <a:ext uri="{FF2B5EF4-FFF2-40B4-BE49-F238E27FC236}">
                    <a16:creationId xmlns:a16="http://schemas.microsoft.com/office/drawing/2014/main" id="{D6E452E4-951E-345C-DD30-52C7713464A4}"/>
                  </a:ext>
                </a:extLst>
              </p:cNvPr>
              <p:cNvSpPr/>
              <p:nvPr/>
            </p:nvSpPr>
            <p:spPr>
              <a:xfrm>
                <a:off x="2747744" y="1737192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CaixaDeTexto 25">
                <a:extLst>
                  <a:ext uri="{FF2B5EF4-FFF2-40B4-BE49-F238E27FC236}">
                    <a16:creationId xmlns:a16="http://schemas.microsoft.com/office/drawing/2014/main" id="{67DA29DA-16C7-0E3D-9015-E3D0DD99B4FC}"/>
                  </a:ext>
                </a:extLst>
              </p:cNvPr>
              <p:cNvSpPr txBox="1"/>
              <p:nvPr/>
            </p:nvSpPr>
            <p:spPr>
              <a:xfrm>
                <a:off x="2746669" y="1678997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3</a:t>
                </a:r>
              </a:p>
            </p:txBody>
          </p:sp>
          <p:sp>
            <p:nvSpPr>
              <p:cNvPr id="82" name="CaixaDeTexto 26">
                <a:extLst>
                  <a:ext uri="{FF2B5EF4-FFF2-40B4-BE49-F238E27FC236}">
                    <a16:creationId xmlns:a16="http://schemas.microsoft.com/office/drawing/2014/main" id="{1BAA7C0A-8C07-A8E4-67F8-CFB65A387796}"/>
                  </a:ext>
                </a:extLst>
              </p:cNvPr>
              <p:cNvSpPr txBox="1"/>
              <p:nvPr/>
            </p:nvSpPr>
            <p:spPr>
              <a:xfrm>
                <a:off x="1141966" y="1765901"/>
                <a:ext cx="1352756" cy="909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200" dirty="0">
                    <a:solidFill>
                      <a:srgbClr val="2A9CDF"/>
                    </a:solidFill>
                  </a:rPr>
                  <a:t>Os sensores irão medir a  temperatura e a </a:t>
                </a:r>
                <a:r>
                  <a:rPr lang="pt-BR" sz="1400" dirty="0">
                    <a:solidFill>
                      <a:srgbClr val="2A9CDF"/>
                    </a:solidFill>
                  </a:rPr>
                  <a:t>umidade</a:t>
                </a:r>
                <a:r>
                  <a:rPr lang="pt-BR" sz="1200" dirty="0">
                    <a:solidFill>
                      <a:srgbClr val="2A9CDF"/>
                    </a:solidFill>
                  </a:rPr>
                  <a:t> dentro do container.</a:t>
                </a:r>
              </a:p>
            </p:txBody>
          </p:sp>
        </p:grpSp>
        <p:pic>
          <p:nvPicPr>
            <p:cNvPr id="118" name="Gráfico 45" descr="Gráfico de barras com preenchimento sólido">
              <a:extLst>
                <a:ext uri="{FF2B5EF4-FFF2-40B4-BE49-F238E27FC236}">
                  <a16:creationId xmlns:a16="http://schemas.microsoft.com/office/drawing/2014/main" id="{FD7BE8A4-304A-6D0C-0CD2-A092066C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69636" y="4967178"/>
              <a:ext cx="704574" cy="68248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ED18EA2-021C-FEEA-B4B9-8D131679E6E3}"/>
              </a:ext>
            </a:extLst>
          </p:cNvPr>
          <p:cNvGrpSpPr/>
          <p:nvPr/>
        </p:nvGrpSpPr>
        <p:grpSpPr>
          <a:xfrm>
            <a:off x="3737844" y="2799639"/>
            <a:ext cx="2018880" cy="933436"/>
            <a:chOff x="3737844" y="2799639"/>
            <a:chExt cx="2018880" cy="933436"/>
          </a:xfrm>
        </p:grpSpPr>
        <p:grpSp>
          <p:nvGrpSpPr>
            <p:cNvPr id="100" name="Agrupar 49">
              <a:extLst>
                <a:ext uri="{FF2B5EF4-FFF2-40B4-BE49-F238E27FC236}">
                  <a16:creationId xmlns:a16="http://schemas.microsoft.com/office/drawing/2014/main" id="{2B5D3253-A054-3E67-39F0-680951B28AB6}"/>
                </a:ext>
              </a:extLst>
            </p:cNvPr>
            <p:cNvGrpSpPr/>
            <p:nvPr/>
          </p:nvGrpSpPr>
          <p:grpSpPr>
            <a:xfrm>
              <a:off x="3737844" y="2799639"/>
              <a:ext cx="2018880" cy="933436"/>
              <a:chOff x="1049745" y="1637967"/>
              <a:chExt cx="1789653" cy="984746"/>
            </a:xfrm>
          </p:grpSpPr>
          <p:sp>
            <p:nvSpPr>
              <p:cNvPr id="97" name="Elipse 50">
                <a:extLst>
                  <a:ext uri="{FF2B5EF4-FFF2-40B4-BE49-F238E27FC236}">
                    <a16:creationId xmlns:a16="http://schemas.microsoft.com/office/drawing/2014/main" id="{FEAFC301-2F8A-EB62-ABC3-9A4206D4FACC}"/>
                  </a:ext>
                </a:extLst>
              </p:cNvPr>
              <p:cNvSpPr/>
              <p:nvPr/>
            </p:nvSpPr>
            <p:spPr>
              <a:xfrm>
                <a:off x="2584098" y="1691780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CaixaDeTexto 51">
                <a:extLst>
                  <a:ext uri="{FF2B5EF4-FFF2-40B4-BE49-F238E27FC236}">
                    <a16:creationId xmlns:a16="http://schemas.microsoft.com/office/drawing/2014/main" id="{89E33466-6313-32A6-B52C-250ECC94B5C5}"/>
                  </a:ext>
                </a:extLst>
              </p:cNvPr>
              <p:cNvSpPr txBox="1"/>
              <p:nvPr/>
            </p:nvSpPr>
            <p:spPr>
              <a:xfrm>
                <a:off x="2589903" y="1637967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5</a:t>
                </a:r>
              </a:p>
            </p:txBody>
          </p:sp>
          <p:sp>
            <p:nvSpPr>
              <p:cNvPr id="99" name="CaixaDeTexto 52">
                <a:extLst>
                  <a:ext uri="{FF2B5EF4-FFF2-40B4-BE49-F238E27FC236}">
                    <a16:creationId xmlns:a16="http://schemas.microsoft.com/office/drawing/2014/main" id="{F4C97CCE-1845-7D19-8A29-12ABD677B89E}"/>
                  </a:ext>
                </a:extLst>
              </p:cNvPr>
              <p:cNvSpPr txBox="1"/>
              <p:nvPr/>
            </p:nvSpPr>
            <p:spPr>
              <a:xfrm>
                <a:off x="1049745" y="1794741"/>
                <a:ext cx="1352756" cy="8279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500" dirty="0">
                    <a:solidFill>
                      <a:srgbClr val="2A9CDF"/>
                    </a:solidFill>
                  </a:rPr>
                  <a:t>Sua carga será climatizada até o destino. </a:t>
                </a:r>
                <a:endParaRPr lang="pt-BR" sz="1500" dirty="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120" name="Gráfico 65" descr="Termômetro com preenchimento sólido">
              <a:extLst>
                <a:ext uri="{FF2B5EF4-FFF2-40B4-BE49-F238E27FC236}">
                  <a16:creationId xmlns:a16="http://schemas.microsoft.com/office/drawing/2014/main" id="{55FE7BDD-DC0C-AF93-AE4E-8D580622F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71307" y="3133351"/>
              <a:ext cx="623455" cy="595746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D0F81CF-54C5-FB27-ED65-2BAF9CDF0832}"/>
              </a:ext>
            </a:extLst>
          </p:cNvPr>
          <p:cNvGrpSpPr/>
          <p:nvPr/>
        </p:nvGrpSpPr>
        <p:grpSpPr>
          <a:xfrm>
            <a:off x="3652840" y="4602881"/>
            <a:ext cx="2098396" cy="1174182"/>
            <a:chOff x="3680549" y="4547463"/>
            <a:chExt cx="2098396" cy="1174182"/>
          </a:xfrm>
        </p:grpSpPr>
        <p:grpSp>
          <p:nvGrpSpPr>
            <p:cNvPr id="91" name="Agrupar 35">
              <a:extLst>
                <a:ext uri="{FF2B5EF4-FFF2-40B4-BE49-F238E27FC236}">
                  <a16:creationId xmlns:a16="http://schemas.microsoft.com/office/drawing/2014/main" id="{C568AAF8-29EE-FA78-592D-E27D65A4049B}"/>
                </a:ext>
              </a:extLst>
            </p:cNvPr>
            <p:cNvGrpSpPr/>
            <p:nvPr/>
          </p:nvGrpSpPr>
          <p:grpSpPr>
            <a:xfrm>
              <a:off x="3680549" y="4547463"/>
              <a:ext cx="2066185" cy="1087975"/>
              <a:chOff x="1186155" y="1676316"/>
              <a:chExt cx="1819564" cy="1242187"/>
            </a:xfrm>
          </p:grpSpPr>
          <p:sp>
            <p:nvSpPr>
              <p:cNvPr id="88" name="Elipse 36">
                <a:extLst>
                  <a:ext uri="{FF2B5EF4-FFF2-40B4-BE49-F238E27FC236}">
                    <a16:creationId xmlns:a16="http://schemas.microsoft.com/office/drawing/2014/main" id="{A608CDAF-796A-DEB9-B659-82F07F32F120}"/>
                  </a:ext>
                </a:extLst>
              </p:cNvPr>
              <p:cNvSpPr/>
              <p:nvPr/>
            </p:nvSpPr>
            <p:spPr>
              <a:xfrm>
                <a:off x="2750419" y="1726545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CaixaDeTexto 37">
                <a:extLst>
                  <a:ext uri="{FF2B5EF4-FFF2-40B4-BE49-F238E27FC236}">
                    <a16:creationId xmlns:a16="http://schemas.microsoft.com/office/drawing/2014/main" id="{84FC64C5-1D47-A913-62B1-14B4FB6EDB35}"/>
                  </a:ext>
                </a:extLst>
              </p:cNvPr>
              <p:cNvSpPr txBox="1"/>
              <p:nvPr/>
            </p:nvSpPr>
            <p:spPr>
              <a:xfrm>
                <a:off x="2746531" y="1676316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4</a:t>
                </a:r>
              </a:p>
            </p:txBody>
          </p:sp>
          <p:sp>
            <p:nvSpPr>
              <p:cNvPr id="90" name="CaixaDeTexto 38">
                <a:extLst>
                  <a:ext uri="{FF2B5EF4-FFF2-40B4-BE49-F238E27FC236}">
                    <a16:creationId xmlns:a16="http://schemas.microsoft.com/office/drawing/2014/main" id="{D79965F2-421F-F4F8-8181-5E1775771AB5}"/>
                  </a:ext>
                </a:extLst>
              </p:cNvPr>
              <p:cNvSpPr txBox="1"/>
              <p:nvPr/>
            </p:nvSpPr>
            <p:spPr>
              <a:xfrm>
                <a:off x="1186155" y="1814538"/>
                <a:ext cx="1463289" cy="11039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</a:rPr>
                  <a:t>Caso</a:t>
                </a:r>
                <a:r>
                  <a:rPr lang="pt-BR" sz="1200" dirty="0">
                    <a:solidFill>
                      <a:srgbClr val="2A9CDF"/>
                    </a:solidFill>
                  </a:rPr>
                  <a:t> os dados não estiverem de acordo com os parâmetros os controladores serão disponibilizado.</a:t>
                </a:r>
                <a:endParaRPr lang="pt-BR" sz="1200" dirty="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122" name="Gráfico 67" descr="Seta circular com preenchimento sólido">
              <a:extLst>
                <a:ext uri="{FF2B5EF4-FFF2-40B4-BE49-F238E27FC236}">
                  <a16:creationId xmlns:a16="http://schemas.microsoft.com/office/drawing/2014/main" id="{4DFC6689-A8A0-B3EF-6D00-BB70B3575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86217" y="5070481"/>
              <a:ext cx="692728" cy="651164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C9E7BD1-D6F4-F6AD-B11C-6AA97FB47CBA}"/>
              </a:ext>
            </a:extLst>
          </p:cNvPr>
          <p:cNvGrpSpPr/>
          <p:nvPr/>
        </p:nvGrpSpPr>
        <p:grpSpPr>
          <a:xfrm>
            <a:off x="3521151" y="972430"/>
            <a:ext cx="2359196" cy="940034"/>
            <a:chOff x="3521151" y="972430"/>
            <a:chExt cx="2359196" cy="940034"/>
          </a:xfrm>
        </p:grpSpPr>
        <p:grpSp>
          <p:nvGrpSpPr>
            <p:cNvPr id="107" name="Agrupar 55">
              <a:extLst>
                <a:ext uri="{FF2B5EF4-FFF2-40B4-BE49-F238E27FC236}">
                  <a16:creationId xmlns:a16="http://schemas.microsoft.com/office/drawing/2014/main" id="{E482FDB4-5A27-7C81-A360-DF9902A3D192}"/>
                </a:ext>
              </a:extLst>
            </p:cNvPr>
            <p:cNvGrpSpPr/>
            <p:nvPr/>
          </p:nvGrpSpPr>
          <p:grpSpPr>
            <a:xfrm>
              <a:off x="3521151" y="972430"/>
              <a:ext cx="2359196" cy="938719"/>
              <a:chOff x="2331412" y="98849"/>
              <a:chExt cx="2091325" cy="990322"/>
            </a:xfrm>
          </p:grpSpPr>
          <p:sp>
            <p:nvSpPr>
              <p:cNvPr id="104" name="Elipse 56">
                <a:extLst>
                  <a:ext uri="{FF2B5EF4-FFF2-40B4-BE49-F238E27FC236}">
                    <a16:creationId xmlns:a16="http://schemas.microsoft.com/office/drawing/2014/main" id="{D1E4627D-6AFB-AA37-9DB6-A79FF49C82A9}"/>
                  </a:ext>
                </a:extLst>
              </p:cNvPr>
              <p:cNvSpPr/>
              <p:nvPr/>
            </p:nvSpPr>
            <p:spPr>
              <a:xfrm>
                <a:off x="4167437" y="142646"/>
                <a:ext cx="255300" cy="3038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CaixaDeTexto 57">
                <a:extLst>
                  <a:ext uri="{FF2B5EF4-FFF2-40B4-BE49-F238E27FC236}">
                    <a16:creationId xmlns:a16="http://schemas.microsoft.com/office/drawing/2014/main" id="{F77B735B-3727-FCD9-BA5A-A238501ECB46}"/>
                  </a:ext>
                </a:extLst>
              </p:cNvPr>
              <p:cNvSpPr txBox="1"/>
              <p:nvPr/>
            </p:nvSpPr>
            <p:spPr>
              <a:xfrm>
                <a:off x="4160626" y="105106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6</a:t>
                </a:r>
              </a:p>
            </p:txBody>
          </p:sp>
          <p:sp>
            <p:nvSpPr>
              <p:cNvPr id="106" name="CaixaDeTexto 58">
                <a:extLst>
                  <a:ext uri="{FF2B5EF4-FFF2-40B4-BE49-F238E27FC236}">
                    <a16:creationId xmlns:a16="http://schemas.microsoft.com/office/drawing/2014/main" id="{D5FD7F90-A672-B871-3471-1FA4E6FE7175}"/>
                  </a:ext>
                </a:extLst>
              </p:cNvPr>
              <p:cNvSpPr txBox="1"/>
              <p:nvPr/>
            </p:nvSpPr>
            <p:spPr>
              <a:xfrm>
                <a:off x="2331412" y="98849"/>
                <a:ext cx="1704558" cy="99032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100" dirty="0">
                    <a:solidFill>
                      <a:srgbClr val="2A9CDF"/>
                    </a:solidFill>
                  </a:rPr>
                  <a:t>Indicadores em tempo real com alertas de controle e histórico de medidas tomadas estarão disponíveis no software. </a:t>
                </a:r>
                <a:endParaRPr lang="pt-BR" sz="110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124" name="Gráfico 69" descr="Sirene com preenchimento sólido">
              <a:extLst>
                <a:ext uri="{FF2B5EF4-FFF2-40B4-BE49-F238E27FC236}">
                  <a16:creationId xmlns:a16="http://schemas.microsoft.com/office/drawing/2014/main" id="{A8A46378-4EDC-AF57-2F2A-3B215B1AF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87642" y="1364918"/>
              <a:ext cx="558590" cy="547546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74CA0AC-9E24-687C-5DC3-BEDB2BBF234A}"/>
              </a:ext>
            </a:extLst>
          </p:cNvPr>
          <p:cNvGrpSpPr/>
          <p:nvPr/>
        </p:nvGrpSpPr>
        <p:grpSpPr>
          <a:xfrm>
            <a:off x="7048517" y="1270398"/>
            <a:ext cx="2719459" cy="3784149"/>
            <a:chOff x="7048517" y="1270398"/>
            <a:chExt cx="2719459" cy="3784149"/>
          </a:xfrm>
        </p:grpSpPr>
        <p:grpSp>
          <p:nvGrpSpPr>
            <p:cNvPr id="112" name="Agrupar 61">
              <a:extLst>
                <a:ext uri="{FF2B5EF4-FFF2-40B4-BE49-F238E27FC236}">
                  <a16:creationId xmlns:a16="http://schemas.microsoft.com/office/drawing/2014/main" id="{97A49786-DBAF-12C3-C7CC-DD372ABBFC64}"/>
                </a:ext>
              </a:extLst>
            </p:cNvPr>
            <p:cNvGrpSpPr/>
            <p:nvPr/>
          </p:nvGrpSpPr>
          <p:grpSpPr>
            <a:xfrm>
              <a:off x="7048517" y="1270398"/>
              <a:ext cx="2719459" cy="2554545"/>
              <a:chOff x="1661514" y="-1548341"/>
              <a:chExt cx="2410687" cy="2694965"/>
            </a:xfrm>
          </p:grpSpPr>
          <p:sp>
            <p:nvSpPr>
              <p:cNvPr id="109" name="Elipse 62">
                <a:extLst>
                  <a:ext uri="{FF2B5EF4-FFF2-40B4-BE49-F238E27FC236}">
                    <a16:creationId xmlns:a16="http://schemas.microsoft.com/office/drawing/2014/main" id="{5C5AFB9E-C5B2-E5E8-0B6F-228D369F3CD6}"/>
                  </a:ext>
                </a:extLst>
              </p:cNvPr>
              <p:cNvSpPr/>
              <p:nvPr/>
            </p:nvSpPr>
            <p:spPr>
              <a:xfrm>
                <a:off x="3816901" y="-1461960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CaixaDeTexto 63">
                <a:extLst>
                  <a:ext uri="{FF2B5EF4-FFF2-40B4-BE49-F238E27FC236}">
                    <a16:creationId xmlns:a16="http://schemas.microsoft.com/office/drawing/2014/main" id="{EC6D301C-D3C7-0292-E5B8-930F026AA565}"/>
                  </a:ext>
                </a:extLst>
              </p:cNvPr>
              <p:cNvSpPr txBox="1"/>
              <p:nvPr/>
            </p:nvSpPr>
            <p:spPr>
              <a:xfrm>
                <a:off x="3816968" y="-1496605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7</a:t>
                </a:r>
              </a:p>
            </p:txBody>
          </p:sp>
          <p:sp>
            <p:nvSpPr>
              <p:cNvPr id="111" name="CaixaDeTexto 64">
                <a:extLst>
                  <a:ext uri="{FF2B5EF4-FFF2-40B4-BE49-F238E27FC236}">
                    <a16:creationId xmlns:a16="http://schemas.microsoft.com/office/drawing/2014/main" id="{AF49DBDC-59F5-44CF-0D54-BA73AE0C0F7D}"/>
                  </a:ext>
                </a:extLst>
              </p:cNvPr>
              <p:cNvSpPr txBox="1"/>
              <p:nvPr/>
            </p:nvSpPr>
            <p:spPr>
              <a:xfrm>
                <a:off x="1661514" y="-1548341"/>
                <a:ext cx="2291392" cy="26949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96EFFF"/>
                    </a:solidFill>
                  </a:rPr>
                  <a:t>Com o controle, o prejuízo devido a ação da temperatura e humidade sobre os instrumentos será mitigado.</a:t>
                </a:r>
                <a:r>
                  <a:rPr lang="pt-BR" sz="1600" dirty="0">
                    <a:solidFill>
                      <a:srgbClr val="96EFFF"/>
                    </a:solidFill>
                    <a:ea typeface="+mn-lt"/>
                    <a:cs typeface="+mn-lt"/>
                  </a:rPr>
                  <a:t> Temos como objetivo diminuir a perda durante o transporte, assim não só o cliente final, mas também sua empresa sai ganhando.</a:t>
                </a:r>
                <a:endParaRPr lang="pt-BR" sz="1600" dirty="0">
                  <a:solidFill>
                    <a:srgbClr val="96EFFF"/>
                  </a:solidFill>
                  <a:cs typeface="Calibri"/>
                </a:endParaRPr>
              </a:p>
            </p:txBody>
          </p:sp>
        </p:grpSp>
        <p:pic>
          <p:nvPicPr>
            <p:cNvPr id="126" name="Gráfico 72" descr="Dólar com preenchimento sólido">
              <a:extLst>
                <a:ext uri="{FF2B5EF4-FFF2-40B4-BE49-F238E27FC236}">
                  <a16:creationId xmlns:a16="http://schemas.microsoft.com/office/drawing/2014/main" id="{EDF6FBC9-2961-A2D6-6959-BF29A815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30111" y="4161653"/>
              <a:ext cx="886659" cy="886659"/>
            </a:xfrm>
            <a:prstGeom prst="rect">
              <a:avLst/>
            </a:prstGeom>
          </p:spPr>
        </p:pic>
        <p:pic>
          <p:nvPicPr>
            <p:cNvPr id="128" name="Gráfico 73" descr="Dólar com preenchimento sólido">
              <a:extLst>
                <a:ext uri="{FF2B5EF4-FFF2-40B4-BE49-F238E27FC236}">
                  <a16:creationId xmlns:a16="http://schemas.microsoft.com/office/drawing/2014/main" id="{AB21B8FC-71AC-95DA-D5F8-A55502E7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55311" y="4155598"/>
              <a:ext cx="886659" cy="898949"/>
            </a:xfrm>
            <a:prstGeom prst="rect">
              <a:avLst/>
            </a:prstGeom>
          </p:spPr>
        </p:pic>
        <p:pic>
          <p:nvPicPr>
            <p:cNvPr id="130" name="Gráfico 74" descr="Dólar com preenchimento sólido">
              <a:extLst>
                <a:ext uri="{FF2B5EF4-FFF2-40B4-BE49-F238E27FC236}">
                  <a16:creationId xmlns:a16="http://schemas.microsoft.com/office/drawing/2014/main" id="{AA1AD286-807F-2C53-34D0-DF86BC43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8560" y="4025739"/>
              <a:ext cx="898949" cy="898949"/>
            </a:xfrm>
            <a:prstGeom prst="rect">
              <a:avLst/>
            </a:prstGeom>
          </p:spPr>
        </p:pic>
      </p:grpSp>
      <p:pic>
        <p:nvPicPr>
          <p:cNvPr id="132" name="Graphic 77" descr="Arrow Right with solid fill">
            <a:extLst>
              <a:ext uri="{FF2B5EF4-FFF2-40B4-BE49-F238E27FC236}">
                <a16:creationId xmlns:a16="http://schemas.microsoft.com/office/drawing/2014/main" id="{3064EEB6-92FD-2B46-085F-00D4F6C978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1332511" y="1965991"/>
            <a:ext cx="741872" cy="583721"/>
          </a:xfrm>
          <a:prstGeom prst="rect">
            <a:avLst/>
          </a:prstGeom>
        </p:spPr>
      </p:pic>
      <p:pic>
        <p:nvPicPr>
          <p:cNvPr id="134" name="Graphic 77" descr="Arrow Right with solid fill">
            <a:extLst>
              <a:ext uri="{FF2B5EF4-FFF2-40B4-BE49-F238E27FC236}">
                <a16:creationId xmlns:a16="http://schemas.microsoft.com/office/drawing/2014/main" id="{CE696949-2BE8-CD06-6ABB-87863BF7C7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400000">
            <a:off x="1334602" y="3980911"/>
            <a:ext cx="741872" cy="583721"/>
          </a:xfrm>
          <a:prstGeom prst="rect">
            <a:avLst/>
          </a:prstGeom>
        </p:spPr>
      </p:pic>
      <p:pic>
        <p:nvPicPr>
          <p:cNvPr id="136" name="Graphic 77" descr="Arrow Right with solid fill">
            <a:extLst>
              <a:ext uri="{FF2B5EF4-FFF2-40B4-BE49-F238E27FC236}">
                <a16:creationId xmlns:a16="http://schemas.microsoft.com/office/drawing/2014/main" id="{D3BDACAA-6A1B-EECE-F6B5-645E4E5CC2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56511" y="4906291"/>
            <a:ext cx="741872" cy="583721"/>
          </a:xfrm>
          <a:prstGeom prst="rect">
            <a:avLst/>
          </a:prstGeom>
        </p:spPr>
      </p:pic>
      <p:pic>
        <p:nvPicPr>
          <p:cNvPr id="138" name="Graphic 77" descr="Arrow Right with solid fill">
            <a:extLst>
              <a:ext uri="{FF2B5EF4-FFF2-40B4-BE49-F238E27FC236}">
                <a16:creationId xmlns:a16="http://schemas.microsoft.com/office/drawing/2014/main" id="{E068F2A2-D44F-61EB-A859-B6991BF486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4352801" y="3922618"/>
            <a:ext cx="741872" cy="583721"/>
          </a:xfrm>
          <a:prstGeom prst="rect">
            <a:avLst/>
          </a:prstGeom>
        </p:spPr>
      </p:pic>
      <p:pic>
        <p:nvPicPr>
          <p:cNvPr id="140" name="Graphic 77" descr="Arrow Right with solid fill">
            <a:extLst>
              <a:ext uri="{FF2B5EF4-FFF2-40B4-BE49-F238E27FC236}">
                <a16:creationId xmlns:a16="http://schemas.microsoft.com/office/drawing/2014/main" id="{32C4A66D-D21F-E68B-7AC1-48FC6D16E0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4302481" y="2155903"/>
            <a:ext cx="799381" cy="540589"/>
          </a:xfrm>
          <a:prstGeom prst="rect">
            <a:avLst/>
          </a:prstGeom>
        </p:spPr>
      </p:pic>
      <p:pic>
        <p:nvPicPr>
          <p:cNvPr id="142" name="Graphic 77" descr="Arrow Right with solid fill">
            <a:extLst>
              <a:ext uri="{FF2B5EF4-FFF2-40B4-BE49-F238E27FC236}">
                <a16:creationId xmlns:a16="http://schemas.microsoft.com/office/drawing/2014/main" id="{1AB0FAA9-F5C4-8A2D-9BE1-D53F9A4C80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76397" y="1168177"/>
            <a:ext cx="785004" cy="5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76" grpId="0" animBg="1"/>
      <p:bldP spid="86" grpId="0" animBg="1"/>
      <p:bldP spid="95" grpId="0" animBg="1"/>
      <p:bldP spid="102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71" descr="Shape&#10;&#10;Description automatically generated">
            <a:extLst>
              <a:ext uri="{FF2B5EF4-FFF2-40B4-BE49-F238E27FC236}">
                <a16:creationId xmlns:a16="http://schemas.microsoft.com/office/drawing/2014/main" id="{D962A2B3-859C-24C7-EB69-6D778AA2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390073"/>
            <a:ext cx="12203501" cy="1857554"/>
          </a:xfrm>
          <a:prstGeom prst="rect">
            <a:avLst/>
          </a:prstGeom>
        </p:spPr>
      </p:pic>
      <p:pic>
        <p:nvPicPr>
          <p:cNvPr id="97" name="Picture 14">
            <a:extLst>
              <a:ext uri="{FF2B5EF4-FFF2-40B4-BE49-F238E27FC236}">
                <a16:creationId xmlns:a16="http://schemas.microsoft.com/office/drawing/2014/main" id="{01E5A9EE-DF0F-81BE-3411-DBC4A417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08" y="5145657"/>
            <a:ext cx="4497237" cy="3007742"/>
          </a:xfrm>
          <a:prstGeom prst="rect">
            <a:avLst/>
          </a:prstGeom>
        </p:spPr>
      </p:pic>
      <p:pic>
        <p:nvPicPr>
          <p:cNvPr id="17" name="Picture 2" descr="Logo&#10;&#10;Description automatically generated">
            <a:extLst>
              <a:ext uri="{FF2B5EF4-FFF2-40B4-BE49-F238E27FC236}">
                <a16:creationId xmlns:a16="http://schemas.microsoft.com/office/drawing/2014/main" id="{1B1FE1ED-0A6F-04C6-49B4-3B145AF1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116" y="1438"/>
            <a:ext cx="1578635" cy="1564257"/>
          </a:xfrm>
          <a:prstGeom prst="rect">
            <a:avLst/>
          </a:prstGeom>
        </p:spPr>
      </p:pic>
      <p:pic>
        <p:nvPicPr>
          <p:cNvPr id="72" name="Picture 71" descr="Shape&#10;&#10;Description automatically generated">
            <a:extLst>
              <a:ext uri="{FF2B5EF4-FFF2-40B4-BE49-F238E27FC236}">
                <a16:creationId xmlns:a16="http://schemas.microsoft.com/office/drawing/2014/main" id="{19ADB8F5-107B-AACC-9D42-EE7BF694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3" y="5965166"/>
            <a:ext cx="12203501" cy="1181820"/>
          </a:xfrm>
          <a:prstGeom prst="rect">
            <a:avLst/>
          </a:prstGeom>
        </p:spPr>
      </p:pic>
      <p:sp>
        <p:nvSpPr>
          <p:cNvPr id="81" name="Footer Placeholder 6">
            <a:extLst>
              <a:ext uri="{FF2B5EF4-FFF2-40B4-BE49-F238E27FC236}">
                <a16:creationId xmlns:a16="http://schemas.microsoft.com/office/drawing/2014/main" id="{A17349C2-2729-0BDC-CAAA-7C0D431BA915}"/>
              </a:ext>
            </a:extLst>
          </p:cNvPr>
          <p:cNvSpPr>
            <a:spLocks noGrp="1"/>
          </p:cNvSpPr>
          <p:nvPr/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kern="1200" cap="all" baseline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SPTECH SCHOOL ADS-01/23</a:t>
            </a:r>
            <a:endParaRPr lang="en-US" b="1" kern="1200" cap="all" spc="100" baseline="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83" name="Picture 25" descr="A picture containing text, clipart, screenshot&#10;&#10;Description automatically generated">
            <a:extLst>
              <a:ext uri="{FF2B5EF4-FFF2-40B4-BE49-F238E27FC236}">
                <a16:creationId xmlns:a16="http://schemas.microsoft.com/office/drawing/2014/main" id="{98A3D47A-2623-1244-64E8-CF3B74E38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431" y="6597609"/>
            <a:ext cx="125983" cy="130835"/>
          </a:xfrm>
          <a:prstGeom prst="rect">
            <a:avLst/>
          </a:prstGeom>
        </p:spPr>
      </p:pic>
      <p:pic>
        <p:nvPicPr>
          <p:cNvPr id="95" name="Picture 94" descr="Shape&#10;&#10;Description automatically generated">
            <a:extLst>
              <a:ext uri="{FF2B5EF4-FFF2-40B4-BE49-F238E27FC236}">
                <a16:creationId xmlns:a16="http://schemas.microsoft.com/office/drawing/2014/main" id="{CA528612-F846-6A81-F8B0-95E17BE6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4" y="6195203"/>
            <a:ext cx="12203501" cy="1181820"/>
          </a:xfrm>
          <a:prstGeom prst="rect">
            <a:avLst/>
          </a:prstGeom>
        </p:spPr>
      </p:pic>
      <p:sp>
        <p:nvSpPr>
          <p:cNvPr id="182" name="Retângulo: Cantos Arredondados 5">
            <a:extLst>
              <a:ext uri="{FF2B5EF4-FFF2-40B4-BE49-F238E27FC236}">
                <a16:creationId xmlns:a16="http://schemas.microsoft.com/office/drawing/2014/main" id="{6E339D0E-8BD0-2FE0-505F-DB4F1FAB7631}"/>
              </a:ext>
            </a:extLst>
          </p:cNvPr>
          <p:cNvSpPr/>
          <p:nvPr/>
        </p:nvSpPr>
        <p:spPr>
          <a:xfrm>
            <a:off x="570255" y="854996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96E165E-0F28-C674-FDA3-A7903960639B}"/>
              </a:ext>
            </a:extLst>
          </p:cNvPr>
          <p:cNvGrpSpPr/>
          <p:nvPr/>
        </p:nvGrpSpPr>
        <p:grpSpPr>
          <a:xfrm>
            <a:off x="739640" y="876257"/>
            <a:ext cx="2032943" cy="1015472"/>
            <a:chOff x="739640" y="876257"/>
            <a:chExt cx="2032943" cy="1015472"/>
          </a:xfrm>
        </p:grpSpPr>
        <p:grpSp>
          <p:nvGrpSpPr>
            <p:cNvPr id="184" name="Agrupar 15">
              <a:extLst>
                <a:ext uri="{FF2B5EF4-FFF2-40B4-BE49-F238E27FC236}">
                  <a16:creationId xmlns:a16="http://schemas.microsoft.com/office/drawing/2014/main" id="{5FC0DAFA-D36B-69A9-2265-A19A93AA98C5}"/>
                </a:ext>
              </a:extLst>
            </p:cNvPr>
            <p:cNvGrpSpPr/>
            <p:nvPr/>
          </p:nvGrpSpPr>
          <p:grpSpPr>
            <a:xfrm>
              <a:off x="739640" y="876257"/>
              <a:ext cx="2032943" cy="1015472"/>
              <a:chOff x="1219507" y="1687139"/>
              <a:chExt cx="1802121" cy="1071291"/>
            </a:xfrm>
          </p:grpSpPr>
          <p:sp>
            <p:nvSpPr>
              <p:cNvPr id="186" name="CaixaDeTexto 8">
                <a:extLst>
                  <a:ext uri="{FF2B5EF4-FFF2-40B4-BE49-F238E27FC236}">
                    <a16:creationId xmlns:a16="http://schemas.microsoft.com/office/drawing/2014/main" id="{A139A4C6-01D2-B273-904F-20CAEBD209D0}"/>
                  </a:ext>
                </a:extLst>
              </p:cNvPr>
              <p:cNvSpPr txBox="1"/>
              <p:nvPr/>
            </p:nvSpPr>
            <p:spPr>
              <a:xfrm>
                <a:off x="1219507" y="1751877"/>
                <a:ext cx="1232912" cy="1006553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</a:rPr>
                  <a:t>Instalação de sensores e controladores nos contêiners. </a:t>
                </a:r>
                <a:endParaRPr lang="pt-BR" sz="1400" dirty="0">
                  <a:solidFill>
                    <a:srgbClr val="2A9CDF"/>
                  </a:solidFill>
                  <a:cs typeface="Calibri"/>
                </a:endParaRPr>
              </a:p>
            </p:txBody>
          </p:sp>
          <p:sp>
            <p:nvSpPr>
              <p:cNvPr id="187" name="Elipse 6">
                <a:extLst>
                  <a:ext uri="{FF2B5EF4-FFF2-40B4-BE49-F238E27FC236}">
                    <a16:creationId xmlns:a16="http://schemas.microsoft.com/office/drawing/2014/main" id="{86D73956-F883-C810-75A7-35004E6FF0F3}"/>
                  </a:ext>
                </a:extLst>
              </p:cNvPr>
              <p:cNvSpPr/>
              <p:nvPr/>
            </p:nvSpPr>
            <p:spPr>
              <a:xfrm>
                <a:off x="2766328" y="1729106"/>
                <a:ext cx="255300" cy="3038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8" name="CaixaDeTexto 7">
                <a:extLst>
                  <a:ext uri="{FF2B5EF4-FFF2-40B4-BE49-F238E27FC236}">
                    <a16:creationId xmlns:a16="http://schemas.microsoft.com/office/drawing/2014/main" id="{B96F58DD-1C69-8D75-231E-41A0E2A11650}"/>
                  </a:ext>
                </a:extLst>
              </p:cNvPr>
              <p:cNvSpPr txBox="1"/>
              <p:nvPr/>
            </p:nvSpPr>
            <p:spPr>
              <a:xfrm>
                <a:off x="2767818" y="1687139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1</a:t>
                </a:r>
              </a:p>
            </p:txBody>
          </p:sp>
        </p:grpSp>
        <p:pic>
          <p:nvPicPr>
            <p:cNvPr id="185" name="Gráfico 41" descr="Eletricista masculino com preenchimento sólido">
              <a:extLst>
                <a:ext uri="{FF2B5EF4-FFF2-40B4-BE49-F238E27FC236}">
                  <a16:creationId xmlns:a16="http://schemas.microsoft.com/office/drawing/2014/main" id="{491704DD-DD14-27E6-7D50-A16FA715B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75316" y="1165513"/>
              <a:ext cx="668595" cy="656305"/>
            </a:xfrm>
            <a:prstGeom prst="rect">
              <a:avLst/>
            </a:prstGeom>
          </p:spPr>
        </p:pic>
      </p:grpSp>
      <p:pic>
        <p:nvPicPr>
          <p:cNvPr id="191" name="Graphic 77" descr="Arrow Right with solid fill">
            <a:extLst>
              <a:ext uri="{FF2B5EF4-FFF2-40B4-BE49-F238E27FC236}">
                <a16:creationId xmlns:a16="http://schemas.microsoft.com/office/drawing/2014/main" id="{29715BC3-23E8-A65C-9D93-FACE9E989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332511" y="1965991"/>
            <a:ext cx="741872" cy="583721"/>
          </a:xfrm>
          <a:prstGeom prst="rect">
            <a:avLst/>
          </a:prstGeom>
        </p:spPr>
      </p:pic>
      <p:sp>
        <p:nvSpPr>
          <p:cNvPr id="193" name="Retângulo: Cantos Arredondados 2">
            <a:extLst>
              <a:ext uri="{FF2B5EF4-FFF2-40B4-BE49-F238E27FC236}">
                <a16:creationId xmlns:a16="http://schemas.microsoft.com/office/drawing/2014/main" id="{641C033A-9D16-E7BF-A6A3-8AD871B23727}"/>
              </a:ext>
            </a:extLst>
          </p:cNvPr>
          <p:cNvSpPr/>
          <p:nvPr/>
        </p:nvSpPr>
        <p:spPr>
          <a:xfrm>
            <a:off x="580394" y="2598733"/>
            <a:ext cx="2293916" cy="1327559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69A9B4E-A3F5-8DA8-F02E-B64122288D56}"/>
              </a:ext>
            </a:extLst>
          </p:cNvPr>
          <p:cNvGrpSpPr/>
          <p:nvPr/>
        </p:nvGrpSpPr>
        <p:grpSpPr>
          <a:xfrm>
            <a:off x="675339" y="2671196"/>
            <a:ext cx="2058882" cy="1169552"/>
            <a:chOff x="675339" y="2671196"/>
            <a:chExt cx="2058882" cy="1169552"/>
          </a:xfrm>
        </p:grpSpPr>
        <p:grpSp>
          <p:nvGrpSpPr>
            <p:cNvPr id="195" name="Agrupar 4">
              <a:extLst>
                <a:ext uri="{FF2B5EF4-FFF2-40B4-BE49-F238E27FC236}">
                  <a16:creationId xmlns:a16="http://schemas.microsoft.com/office/drawing/2014/main" id="{5BAF8BB1-DCB7-A4F3-4333-776F614DD4BA}"/>
                </a:ext>
              </a:extLst>
            </p:cNvPr>
            <p:cNvGrpSpPr/>
            <p:nvPr/>
          </p:nvGrpSpPr>
          <p:grpSpPr>
            <a:xfrm>
              <a:off x="675339" y="2671196"/>
              <a:ext cx="1964064" cy="1169552"/>
              <a:chOff x="1126628" y="868702"/>
              <a:chExt cx="1750020" cy="1733421"/>
            </a:xfrm>
          </p:grpSpPr>
          <p:sp>
            <p:nvSpPr>
              <p:cNvPr id="197" name="Elipse 9">
                <a:extLst>
                  <a:ext uri="{FF2B5EF4-FFF2-40B4-BE49-F238E27FC236}">
                    <a16:creationId xmlns:a16="http://schemas.microsoft.com/office/drawing/2014/main" id="{7F35EB40-017B-7EA0-3A58-0A6ABE10FFBB}"/>
                  </a:ext>
                </a:extLst>
              </p:cNvPr>
              <p:cNvSpPr/>
              <p:nvPr/>
            </p:nvSpPr>
            <p:spPr>
              <a:xfrm>
                <a:off x="2558386" y="1016658"/>
                <a:ext cx="237433" cy="40785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8" name="CaixaDeTexto 10">
                <a:extLst>
                  <a:ext uri="{FF2B5EF4-FFF2-40B4-BE49-F238E27FC236}">
                    <a16:creationId xmlns:a16="http://schemas.microsoft.com/office/drawing/2014/main" id="{D5F3DD03-E4A0-6B18-03E2-0A29EB92C81A}"/>
                  </a:ext>
                </a:extLst>
              </p:cNvPr>
              <p:cNvSpPr txBox="1"/>
              <p:nvPr/>
            </p:nvSpPr>
            <p:spPr>
              <a:xfrm>
                <a:off x="2554547" y="942589"/>
                <a:ext cx="322101" cy="54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2</a:t>
                </a:r>
              </a:p>
            </p:txBody>
          </p:sp>
          <p:sp>
            <p:nvSpPr>
              <p:cNvPr id="199" name="CaixaDeTexto 11">
                <a:extLst>
                  <a:ext uri="{FF2B5EF4-FFF2-40B4-BE49-F238E27FC236}">
                    <a16:creationId xmlns:a16="http://schemas.microsoft.com/office/drawing/2014/main" id="{9504F945-9829-6605-B030-96AFCA3F9236}"/>
                  </a:ext>
                </a:extLst>
              </p:cNvPr>
              <p:cNvSpPr txBox="1"/>
              <p:nvPr/>
            </p:nvSpPr>
            <p:spPr>
              <a:xfrm>
                <a:off x="1126628" y="868702"/>
                <a:ext cx="1587306" cy="173342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  <a:latin typeface="Calibri"/>
                    <a:cs typeface="Calibri"/>
                  </a:rPr>
                  <a:t>Instalação do software e API de controle nos computadores da empresa.</a:t>
                </a:r>
              </a:p>
            </p:txBody>
          </p:sp>
        </p:grpSp>
        <p:pic>
          <p:nvPicPr>
            <p:cNvPr id="196" name="Gráfico 43" descr="Computador com preenchimento sólido">
              <a:extLst>
                <a:ext uri="{FF2B5EF4-FFF2-40B4-BE49-F238E27FC236}">
                  <a16:creationId xmlns:a16="http://schemas.microsoft.com/office/drawing/2014/main" id="{EDB9C604-4730-8FD3-E9A3-FD6C9FE3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58985" y="3136173"/>
              <a:ext cx="575236" cy="610966"/>
            </a:xfrm>
            <a:prstGeom prst="rect">
              <a:avLst/>
            </a:prstGeom>
          </p:spPr>
        </p:pic>
      </p:grpSp>
      <p:pic>
        <p:nvPicPr>
          <p:cNvPr id="202" name="Graphic 77" descr="Arrow Right with solid fill">
            <a:extLst>
              <a:ext uri="{FF2B5EF4-FFF2-40B4-BE49-F238E27FC236}">
                <a16:creationId xmlns:a16="http://schemas.microsoft.com/office/drawing/2014/main" id="{2E152F6C-0340-1D5D-EA79-87B4405AF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334602" y="3980911"/>
            <a:ext cx="741872" cy="583721"/>
          </a:xfrm>
          <a:prstGeom prst="rect">
            <a:avLst/>
          </a:prstGeom>
        </p:spPr>
      </p:pic>
      <p:sp>
        <p:nvSpPr>
          <p:cNvPr id="206" name="Retângulo: Cantos Arredondados 22">
            <a:extLst>
              <a:ext uri="{FF2B5EF4-FFF2-40B4-BE49-F238E27FC236}">
                <a16:creationId xmlns:a16="http://schemas.microsoft.com/office/drawing/2014/main" id="{EB8558D3-8AC9-5DAE-0EF3-9ADFE01838BC}"/>
              </a:ext>
            </a:extLst>
          </p:cNvPr>
          <p:cNvSpPr/>
          <p:nvPr/>
        </p:nvSpPr>
        <p:spPr>
          <a:xfrm>
            <a:off x="584906" y="4616898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1B5ADA9-995C-5858-C0D8-81E6C14E4D85}"/>
              </a:ext>
            </a:extLst>
          </p:cNvPr>
          <p:cNvGrpSpPr/>
          <p:nvPr/>
        </p:nvGrpSpPr>
        <p:grpSpPr>
          <a:xfrm>
            <a:off x="634029" y="4660555"/>
            <a:ext cx="2140181" cy="989111"/>
            <a:chOff x="634029" y="4660555"/>
            <a:chExt cx="2140181" cy="989111"/>
          </a:xfrm>
        </p:grpSpPr>
        <p:grpSp>
          <p:nvGrpSpPr>
            <p:cNvPr id="208" name="Agrupar 23">
              <a:extLst>
                <a:ext uri="{FF2B5EF4-FFF2-40B4-BE49-F238E27FC236}">
                  <a16:creationId xmlns:a16="http://schemas.microsoft.com/office/drawing/2014/main" id="{52E17D83-869C-61D3-08AE-D5F721B8B50F}"/>
                </a:ext>
              </a:extLst>
            </p:cNvPr>
            <p:cNvGrpSpPr/>
            <p:nvPr/>
          </p:nvGrpSpPr>
          <p:grpSpPr>
            <a:xfrm>
              <a:off x="634029" y="4660555"/>
              <a:ext cx="2099456" cy="944148"/>
              <a:chOff x="1141966" y="1678997"/>
              <a:chExt cx="1861078" cy="996050"/>
            </a:xfrm>
          </p:grpSpPr>
          <p:sp>
            <p:nvSpPr>
              <p:cNvPr id="210" name="Elipse 24">
                <a:extLst>
                  <a:ext uri="{FF2B5EF4-FFF2-40B4-BE49-F238E27FC236}">
                    <a16:creationId xmlns:a16="http://schemas.microsoft.com/office/drawing/2014/main" id="{390984D9-E118-1F17-DE0E-DB93CEBC1938}"/>
                  </a:ext>
                </a:extLst>
              </p:cNvPr>
              <p:cNvSpPr/>
              <p:nvPr/>
            </p:nvSpPr>
            <p:spPr>
              <a:xfrm>
                <a:off x="2747744" y="1737192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CaixaDeTexto 25">
                <a:extLst>
                  <a:ext uri="{FF2B5EF4-FFF2-40B4-BE49-F238E27FC236}">
                    <a16:creationId xmlns:a16="http://schemas.microsoft.com/office/drawing/2014/main" id="{287E2FD6-E0CA-A22C-C89E-76707FABA443}"/>
                  </a:ext>
                </a:extLst>
              </p:cNvPr>
              <p:cNvSpPr txBox="1"/>
              <p:nvPr/>
            </p:nvSpPr>
            <p:spPr>
              <a:xfrm>
                <a:off x="2746669" y="1678997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3</a:t>
                </a:r>
              </a:p>
            </p:txBody>
          </p:sp>
          <p:sp>
            <p:nvSpPr>
              <p:cNvPr id="212" name="CaixaDeTexto 26">
                <a:extLst>
                  <a:ext uri="{FF2B5EF4-FFF2-40B4-BE49-F238E27FC236}">
                    <a16:creationId xmlns:a16="http://schemas.microsoft.com/office/drawing/2014/main" id="{C7BA6F18-0E47-E093-C118-75EE9B5F723B}"/>
                  </a:ext>
                </a:extLst>
              </p:cNvPr>
              <p:cNvSpPr txBox="1"/>
              <p:nvPr/>
            </p:nvSpPr>
            <p:spPr>
              <a:xfrm>
                <a:off x="1141966" y="1765901"/>
                <a:ext cx="1352756" cy="90914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200" dirty="0">
                    <a:solidFill>
                      <a:srgbClr val="2A9CDF"/>
                    </a:solidFill>
                  </a:rPr>
                  <a:t>Os sensores irão medir a  temperatura e a </a:t>
                </a:r>
                <a:r>
                  <a:rPr lang="pt-BR" sz="1400" dirty="0">
                    <a:solidFill>
                      <a:srgbClr val="2A9CDF"/>
                    </a:solidFill>
                  </a:rPr>
                  <a:t>umidade</a:t>
                </a:r>
                <a:r>
                  <a:rPr lang="pt-BR" sz="1200" dirty="0">
                    <a:solidFill>
                      <a:srgbClr val="2A9CDF"/>
                    </a:solidFill>
                  </a:rPr>
                  <a:t> dentro do container.</a:t>
                </a:r>
              </a:p>
            </p:txBody>
          </p:sp>
        </p:grpSp>
        <p:pic>
          <p:nvPicPr>
            <p:cNvPr id="209" name="Gráfico 45" descr="Gráfico de barras com preenchimento sólido">
              <a:extLst>
                <a:ext uri="{FF2B5EF4-FFF2-40B4-BE49-F238E27FC236}">
                  <a16:creationId xmlns:a16="http://schemas.microsoft.com/office/drawing/2014/main" id="{1B8396E7-7E4A-3E94-15A5-19A78B52C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69636" y="4967178"/>
              <a:ext cx="704574" cy="682488"/>
            </a:xfrm>
            <a:prstGeom prst="rect">
              <a:avLst/>
            </a:prstGeom>
          </p:spPr>
        </p:pic>
      </p:grpSp>
      <p:pic>
        <p:nvPicPr>
          <p:cNvPr id="215" name="Graphic 77" descr="Arrow Right with solid fill">
            <a:extLst>
              <a:ext uri="{FF2B5EF4-FFF2-40B4-BE49-F238E27FC236}">
                <a16:creationId xmlns:a16="http://schemas.microsoft.com/office/drawing/2014/main" id="{3A31A731-7489-D195-B574-62F207DFBF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6511" y="4906291"/>
            <a:ext cx="741872" cy="583721"/>
          </a:xfrm>
          <a:prstGeom prst="rect">
            <a:avLst/>
          </a:prstGeom>
        </p:spPr>
      </p:pic>
      <p:sp>
        <p:nvSpPr>
          <p:cNvPr id="217" name="Retângulo: Cantos Arredondados 34">
            <a:extLst>
              <a:ext uri="{FF2B5EF4-FFF2-40B4-BE49-F238E27FC236}">
                <a16:creationId xmlns:a16="http://schemas.microsoft.com/office/drawing/2014/main" id="{E0C21179-B17F-58A2-7969-55B8312BBC53}"/>
              </a:ext>
            </a:extLst>
          </p:cNvPr>
          <p:cNvSpPr/>
          <p:nvPr/>
        </p:nvSpPr>
        <p:spPr>
          <a:xfrm>
            <a:off x="3585282" y="4546256"/>
            <a:ext cx="2269019" cy="132856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9" name="CaixaDeTexto 40">
            <a:extLst>
              <a:ext uri="{FF2B5EF4-FFF2-40B4-BE49-F238E27FC236}">
                <a16:creationId xmlns:a16="http://schemas.microsoft.com/office/drawing/2014/main" id="{0BCF8CBC-BCB9-C434-30B4-5E1C0CB0DC29}"/>
              </a:ext>
            </a:extLst>
          </p:cNvPr>
          <p:cNvSpPr txBox="1"/>
          <p:nvPr/>
        </p:nvSpPr>
        <p:spPr>
          <a:xfrm>
            <a:off x="4093703" y="5427734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69EB078-12B9-C895-819F-CB40386D434B}"/>
              </a:ext>
            </a:extLst>
          </p:cNvPr>
          <p:cNvGrpSpPr/>
          <p:nvPr/>
        </p:nvGrpSpPr>
        <p:grpSpPr>
          <a:xfrm>
            <a:off x="3652839" y="4602881"/>
            <a:ext cx="2098397" cy="1174182"/>
            <a:chOff x="3680548" y="4547463"/>
            <a:chExt cx="2098397" cy="1174182"/>
          </a:xfrm>
        </p:grpSpPr>
        <p:grpSp>
          <p:nvGrpSpPr>
            <p:cNvPr id="221" name="Agrupar 35">
              <a:extLst>
                <a:ext uri="{FF2B5EF4-FFF2-40B4-BE49-F238E27FC236}">
                  <a16:creationId xmlns:a16="http://schemas.microsoft.com/office/drawing/2014/main" id="{1B8F8E51-1D5B-E083-C213-91E2E97D21C2}"/>
                </a:ext>
              </a:extLst>
            </p:cNvPr>
            <p:cNvGrpSpPr/>
            <p:nvPr/>
          </p:nvGrpSpPr>
          <p:grpSpPr>
            <a:xfrm>
              <a:off x="3680548" y="4547463"/>
              <a:ext cx="2066185" cy="1087975"/>
              <a:chOff x="1186155" y="1676316"/>
              <a:chExt cx="1819564" cy="1242187"/>
            </a:xfrm>
          </p:grpSpPr>
          <p:sp>
            <p:nvSpPr>
              <p:cNvPr id="223" name="Elipse 36">
                <a:extLst>
                  <a:ext uri="{FF2B5EF4-FFF2-40B4-BE49-F238E27FC236}">
                    <a16:creationId xmlns:a16="http://schemas.microsoft.com/office/drawing/2014/main" id="{5CCB4521-1F5E-FA64-E633-C4CF212F1B28}"/>
                  </a:ext>
                </a:extLst>
              </p:cNvPr>
              <p:cNvSpPr/>
              <p:nvPr/>
            </p:nvSpPr>
            <p:spPr>
              <a:xfrm>
                <a:off x="2750419" y="1726545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4" name="CaixaDeTexto 37">
                <a:extLst>
                  <a:ext uri="{FF2B5EF4-FFF2-40B4-BE49-F238E27FC236}">
                    <a16:creationId xmlns:a16="http://schemas.microsoft.com/office/drawing/2014/main" id="{B0A80061-73C9-FB9E-A2A6-1AC94A8A5FE5}"/>
                  </a:ext>
                </a:extLst>
              </p:cNvPr>
              <p:cNvSpPr txBox="1"/>
              <p:nvPr/>
            </p:nvSpPr>
            <p:spPr>
              <a:xfrm>
                <a:off x="2746531" y="1676316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4</a:t>
                </a:r>
              </a:p>
            </p:txBody>
          </p:sp>
          <p:sp>
            <p:nvSpPr>
              <p:cNvPr id="225" name="CaixaDeTexto 38">
                <a:extLst>
                  <a:ext uri="{FF2B5EF4-FFF2-40B4-BE49-F238E27FC236}">
                    <a16:creationId xmlns:a16="http://schemas.microsoft.com/office/drawing/2014/main" id="{4CC42915-1AC7-CD35-1E56-68642C71AC89}"/>
                  </a:ext>
                </a:extLst>
              </p:cNvPr>
              <p:cNvSpPr txBox="1"/>
              <p:nvPr/>
            </p:nvSpPr>
            <p:spPr>
              <a:xfrm>
                <a:off x="1186155" y="1814538"/>
                <a:ext cx="1463289" cy="11039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400" dirty="0">
                    <a:solidFill>
                      <a:srgbClr val="2A9CDF"/>
                    </a:solidFill>
                  </a:rPr>
                  <a:t>Caso</a:t>
                </a:r>
                <a:r>
                  <a:rPr lang="pt-BR" sz="1200" dirty="0">
                    <a:solidFill>
                      <a:srgbClr val="2A9CDF"/>
                    </a:solidFill>
                  </a:rPr>
                  <a:t> os dados não estiverem de acordo com os parâmetros os controladores serão disponibilizado.</a:t>
                </a:r>
                <a:endParaRPr lang="pt-BR" sz="1200" dirty="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222" name="Gráfico 67" descr="Seta circular com preenchimento sólido">
              <a:extLst>
                <a:ext uri="{FF2B5EF4-FFF2-40B4-BE49-F238E27FC236}">
                  <a16:creationId xmlns:a16="http://schemas.microsoft.com/office/drawing/2014/main" id="{F2D52852-6362-AFE5-87F1-1B7BEC974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86217" y="5070481"/>
              <a:ext cx="692728" cy="651164"/>
            </a:xfrm>
            <a:prstGeom prst="rect">
              <a:avLst/>
            </a:prstGeom>
          </p:spPr>
        </p:pic>
      </p:grpSp>
      <p:pic>
        <p:nvPicPr>
          <p:cNvPr id="228" name="Graphic 77" descr="Arrow Right with solid fill">
            <a:extLst>
              <a:ext uri="{FF2B5EF4-FFF2-40B4-BE49-F238E27FC236}">
                <a16:creationId xmlns:a16="http://schemas.microsoft.com/office/drawing/2014/main" id="{E0478F62-E9C6-574D-7862-216985FA5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352801" y="3922618"/>
            <a:ext cx="741872" cy="583721"/>
          </a:xfrm>
          <a:prstGeom prst="rect">
            <a:avLst/>
          </a:prstGeom>
        </p:spPr>
      </p:pic>
      <p:sp>
        <p:nvSpPr>
          <p:cNvPr id="230" name="CaixaDeTexto 19">
            <a:extLst>
              <a:ext uri="{FF2B5EF4-FFF2-40B4-BE49-F238E27FC236}">
                <a16:creationId xmlns:a16="http://schemas.microsoft.com/office/drawing/2014/main" id="{42A3F44F-34FB-BA43-8F2F-C0C4DBE4F272}"/>
              </a:ext>
            </a:extLst>
          </p:cNvPr>
          <p:cNvSpPr txBox="1"/>
          <p:nvPr/>
        </p:nvSpPr>
        <p:spPr>
          <a:xfrm>
            <a:off x="5428448" y="3511832"/>
            <a:ext cx="262577" cy="35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>
              <a:solidFill>
                <a:srgbClr val="BEC7CA"/>
              </a:solidFill>
            </a:endParaRPr>
          </a:p>
        </p:txBody>
      </p:sp>
      <p:sp>
        <p:nvSpPr>
          <p:cNvPr id="232" name="Retângulo: Cantos Arredondados 48">
            <a:extLst>
              <a:ext uri="{FF2B5EF4-FFF2-40B4-BE49-F238E27FC236}">
                <a16:creationId xmlns:a16="http://schemas.microsoft.com/office/drawing/2014/main" id="{C0107FF7-91E4-A068-7117-E9FD03DD0ADF}"/>
              </a:ext>
            </a:extLst>
          </p:cNvPr>
          <p:cNvSpPr/>
          <p:nvPr/>
        </p:nvSpPr>
        <p:spPr>
          <a:xfrm>
            <a:off x="3561094" y="2801578"/>
            <a:ext cx="2282873" cy="1051472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BB92278-761F-4456-4911-937F3B901D91}"/>
              </a:ext>
            </a:extLst>
          </p:cNvPr>
          <p:cNvGrpSpPr/>
          <p:nvPr/>
        </p:nvGrpSpPr>
        <p:grpSpPr>
          <a:xfrm>
            <a:off x="3737844" y="2799638"/>
            <a:ext cx="2018880" cy="933436"/>
            <a:chOff x="3737844" y="2799638"/>
            <a:chExt cx="2018880" cy="933436"/>
          </a:xfrm>
        </p:grpSpPr>
        <p:grpSp>
          <p:nvGrpSpPr>
            <p:cNvPr id="234" name="Agrupar 49">
              <a:extLst>
                <a:ext uri="{FF2B5EF4-FFF2-40B4-BE49-F238E27FC236}">
                  <a16:creationId xmlns:a16="http://schemas.microsoft.com/office/drawing/2014/main" id="{9A09D771-E560-EBAF-4AF6-57EAC1A0AE53}"/>
                </a:ext>
              </a:extLst>
            </p:cNvPr>
            <p:cNvGrpSpPr/>
            <p:nvPr/>
          </p:nvGrpSpPr>
          <p:grpSpPr>
            <a:xfrm>
              <a:off x="3737844" y="2799638"/>
              <a:ext cx="2018880" cy="933436"/>
              <a:chOff x="1049745" y="1637967"/>
              <a:chExt cx="1789653" cy="984746"/>
            </a:xfrm>
          </p:grpSpPr>
          <p:sp>
            <p:nvSpPr>
              <p:cNvPr id="236" name="Elipse 50">
                <a:extLst>
                  <a:ext uri="{FF2B5EF4-FFF2-40B4-BE49-F238E27FC236}">
                    <a16:creationId xmlns:a16="http://schemas.microsoft.com/office/drawing/2014/main" id="{65822786-0013-15E9-1AF3-5804985376AA}"/>
                  </a:ext>
                </a:extLst>
              </p:cNvPr>
              <p:cNvSpPr/>
              <p:nvPr/>
            </p:nvSpPr>
            <p:spPr>
              <a:xfrm>
                <a:off x="2584098" y="1691780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7" name="CaixaDeTexto 51">
                <a:extLst>
                  <a:ext uri="{FF2B5EF4-FFF2-40B4-BE49-F238E27FC236}">
                    <a16:creationId xmlns:a16="http://schemas.microsoft.com/office/drawing/2014/main" id="{D0F33003-AEB7-6F7A-076A-DDB00630BFE1}"/>
                  </a:ext>
                </a:extLst>
              </p:cNvPr>
              <p:cNvSpPr txBox="1"/>
              <p:nvPr/>
            </p:nvSpPr>
            <p:spPr>
              <a:xfrm>
                <a:off x="2589903" y="1637967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5</a:t>
                </a:r>
              </a:p>
            </p:txBody>
          </p:sp>
          <p:sp>
            <p:nvSpPr>
              <p:cNvPr id="238" name="CaixaDeTexto 52">
                <a:extLst>
                  <a:ext uri="{FF2B5EF4-FFF2-40B4-BE49-F238E27FC236}">
                    <a16:creationId xmlns:a16="http://schemas.microsoft.com/office/drawing/2014/main" id="{814266C5-B85C-5A4B-F315-5AC9F5A769FA}"/>
                  </a:ext>
                </a:extLst>
              </p:cNvPr>
              <p:cNvSpPr txBox="1"/>
              <p:nvPr/>
            </p:nvSpPr>
            <p:spPr>
              <a:xfrm>
                <a:off x="1049745" y="1794741"/>
                <a:ext cx="1352756" cy="8279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500" dirty="0">
                    <a:solidFill>
                      <a:srgbClr val="2A9CDF"/>
                    </a:solidFill>
                  </a:rPr>
                  <a:t>Sua carga será climatizada até o destino. </a:t>
                </a:r>
                <a:endParaRPr lang="pt-BR" sz="1500" dirty="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235" name="Gráfico 65" descr="Termômetro com preenchimento sólido">
              <a:extLst>
                <a:ext uri="{FF2B5EF4-FFF2-40B4-BE49-F238E27FC236}">
                  <a16:creationId xmlns:a16="http://schemas.microsoft.com/office/drawing/2014/main" id="{36EAF61B-73D1-4FE6-E72E-66B9F4C8C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71307" y="3133351"/>
              <a:ext cx="623455" cy="595746"/>
            </a:xfrm>
            <a:prstGeom prst="rect">
              <a:avLst/>
            </a:prstGeom>
          </p:spPr>
        </p:pic>
      </p:grpSp>
      <p:pic>
        <p:nvPicPr>
          <p:cNvPr id="241" name="Graphic 77" descr="Arrow Right with solid fill">
            <a:extLst>
              <a:ext uri="{FF2B5EF4-FFF2-40B4-BE49-F238E27FC236}">
                <a16:creationId xmlns:a16="http://schemas.microsoft.com/office/drawing/2014/main" id="{F08A30A0-2002-B65F-2AFA-52A8BFA44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302481" y="2155903"/>
            <a:ext cx="799381" cy="540589"/>
          </a:xfrm>
          <a:prstGeom prst="rect">
            <a:avLst/>
          </a:prstGeom>
        </p:spPr>
      </p:pic>
      <p:sp>
        <p:nvSpPr>
          <p:cNvPr id="243" name="Retângulo: Cantos Arredondados 54">
            <a:extLst>
              <a:ext uri="{FF2B5EF4-FFF2-40B4-BE49-F238E27FC236}">
                <a16:creationId xmlns:a16="http://schemas.microsoft.com/office/drawing/2014/main" id="{5BFD4F21-D34D-E920-DE3F-3A2910F9E43B}"/>
              </a:ext>
            </a:extLst>
          </p:cNvPr>
          <p:cNvSpPr/>
          <p:nvPr/>
        </p:nvSpPr>
        <p:spPr>
          <a:xfrm>
            <a:off x="3424512" y="884524"/>
            <a:ext cx="2547916" cy="1150865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47F3BEA-9971-C7ED-7F35-93BF2D8BF315}"/>
              </a:ext>
            </a:extLst>
          </p:cNvPr>
          <p:cNvGrpSpPr/>
          <p:nvPr/>
        </p:nvGrpSpPr>
        <p:grpSpPr>
          <a:xfrm>
            <a:off x="3521151" y="972430"/>
            <a:ext cx="2359196" cy="940034"/>
            <a:chOff x="3521151" y="972430"/>
            <a:chExt cx="2359196" cy="940034"/>
          </a:xfrm>
        </p:grpSpPr>
        <p:grpSp>
          <p:nvGrpSpPr>
            <p:cNvPr id="245" name="Agrupar 55">
              <a:extLst>
                <a:ext uri="{FF2B5EF4-FFF2-40B4-BE49-F238E27FC236}">
                  <a16:creationId xmlns:a16="http://schemas.microsoft.com/office/drawing/2014/main" id="{34423EC9-E4F8-467D-D34F-C7A35747DFBC}"/>
                </a:ext>
              </a:extLst>
            </p:cNvPr>
            <p:cNvGrpSpPr/>
            <p:nvPr/>
          </p:nvGrpSpPr>
          <p:grpSpPr>
            <a:xfrm>
              <a:off x="3521151" y="972430"/>
              <a:ext cx="2359196" cy="938719"/>
              <a:chOff x="2331412" y="98849"/>
              <a:chExt cx="2091325" cy="990322"/>
            </a:xfrm>
          </p:grpSpPr>
          <p:sp>
            <p:nvSpPr>
              <p:cNvPr id="247" name="Elipse 56">
                <a:extLst>
                  <a:ext uri="{FF2B5EF4-FFF2-40B4-BE49-F238E27FC236}">
                    <a16:creationId xmlns:a16="http://schemas.microsoft.com/office/drawing/2014/main" id="{4FB5380C-7ED4-19CF-012D-19BA1DED8696}"/>
                  </a:ext>
                </a:extLst>
              </p:cNvPr>
              <p:cNvSpPr/>
              <p:nvPr/>
            </p:nvSpPr>
            <p:spPr>
              <a:xfrm>
                <a:off x="4167437" y="142646"/>
                <a:ext cx="255300" cy="30383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8" name="CaixaDeTexto 57">
                <a:extLst>
                  <a:ext uri="{FF2B5EF4-FFF2-40B4-BE49-F238E27FC236}">
                    <a16:creationId xmlns:a16="http://schemas.microsoft.com/office/drawing/2014/main" id="{B03EB4B0-0DC9-B6FD-79BF-4EF798B2DEED}"/>
                  </a:ext>
                </a:extLst>
              </p:cNvPr>
              <p:cNvSpPr txBox="1"/>
              <p:nvPr/>
            </p:nvSpPr>
            <p:spPr>
              <a:xfrm>
                <a:off x="4160626" y="105106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6</a:t>
                </a:r>
              </a:p>
            </p:txBody>
          </p:sp>
          <p:sp>
            <p:nvSpPr>
              <p:cNvPr id="249" name="CaixaDeTexto 58">
                <a:extLst>
                  <a:ext uri="{FF2B5EF4-FFF2-40B4-BE49-F238E27FC236}">
                    <a16:creationId xmlns:a16="http://schemas.microsoft.com/office/drawing/2014/main" id="{F769AC85-1CAC-378E-9BCE-CB3E1A355B13}"/>
                  </a:ext>
                </a:extLst>
              </p:cNvPr>
              <p:cNvSpPr txBox="1"/>
              <p:nvPr/>
            </p:nvSpPr>
            <p:spPr>
              <a:xfrm>
                <a:off x="2331412" y="98849"/>
                <a:ext cx="1704558" cy="99032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100" dirty="0">
                    <a:solidFill>
                      <a:srgbClr val="2A9CDF"/>
                    </a:solidFill>
                  </a:rPr>
                  <a:t>Indicadores em tempo real com alertas de controle e histórico de medidas tomadas estarão disponíveis no software. </a:t>
                </a:r>
                <a:endParaRPr lang="pt-BR" sz="1100">
                  <a:solidFill>
                    <a:srgbClr val="2A9CDF"/>
                  </a:solidFill>
                  <a:cs typeface="Calibri"/>
                </a:endParaRPr>
              </a:p>
            </p:txBody>
          </p:sp>
        </p:grpSp>
        <p:pic>
          <p:nvPicPr>
            <p:cNvPr id="246" name="Gráfico 69" descr="Sirene com preenchimento sólido">
              <a:extLst>
                <a:ext uri="{FF2B5EF4-FFF2-40B4-BE49-F238E27FC236}">
                  <a16:creationId xmlns:a16="http://schemas.microsoft.com/office/drawing/2014/main" id="{370672FF-6739-D6CA-25F8-D6D79F372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87642" y="1364918"/>
              <a:ext cx="558590" cy="547546"/>
            </a:xfrm>
            <a:prstGeom prst="rect">
              <a:avLst/>
            </a:prstGeom>
          </p:spPr>
        </p:pic>
      </p:grpSp>
      <p:pic>
        <p:nvPicPr>
          <p:cNvPr id="252" name="Graphic 77" descr="Arrow Right with solid fill">
            <a:extLst>
              <a:ext uri="{FF2B5EF4-FFF2-40B4-BE49-F238E27FC236}">
                <a16:creationId xmlns:a16="http://schemas.microsoft.com/office/drawing/2014/main" id="{D00B4F62-425F-98BB-322F-42E79AACF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6397" y="1168177"/>
            <a:ext cx="785004" cy="583721"/>
          </a:xfrm>
          <a:prstGeom prst="rect">
            <a:avLst/>
          </a:prstGeom>
        </p:spPr>
      </p:pic>
      <p:sp>
        <p:nvSpPr>
          <p:cNvPr id="254" name="Retângulo: Cantos Arredondados 60">
            <a:extLst>
              <a:ext uri="{FF2B5EF4-FFF2-40B4-BE49-F238E27FC236}">
                <a16:creationId xmlns:a16="http://schemas.microsoft.com/office/drawing/2014/main" id="{CDEF0469-B948-2E3F-7CBB-2783F9F57BDF}"/>
              </a:ext>
            </a:extLst>
          </p:cNvPr>
          <p:cNvSpPr/>
          <p:nvPr/>
        </p:nvSpPr>
        <p:spPr>
          <a:xfrm>
            <a:off x="6801812" y="880127"/>
            <a:ext cx="3199218" cy="4524220"/>
          </a:xfrm>
          <a:prstGeom prst="roundRect">
            <a:avLst>
              <a:gd name="adj" fmla="val 27089"/>
            </a:avLst>
          </a:prstGeom>
          <a:solidFill>
            <a:srgbClr val="002060"/>
          </a:solidFill>
          <a:ln>
            <a:solidFill>
              <a:srgbClr val="77F2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EC84BB9-C9B9-5A79-3A58-ACE453A662BF}"/>
              </a:ext>
            </a:extLst>
          </p:cNvPr>
          <p:cNvGrpSpPr/>
          <p:nvPr/>
        </p:nvGrpSpPr>
        <p:grpSpPr>
          <a:xfrm>
            <a:off x="7048517" y="1270399"/>
            <a:ext cx="2719459" cy="3784148"/>
            <a:chOff x="7048517" y="1270399"/>
            <a:chExt cx="2719459" cy="3784148"/>
          </a:xfrm>
        </p:grpSpPr>
        <p:grpSp>
          <p:nvGrpSpPr>
            <p:cNvPr id="256" name="Agrupar 61">
              <a:extLst>
                <a:ext uri="{FF2B5EF4-FFF2-40B4-BE49-F238E27FC236}">
                  <a16:creationId xmlns:a16="http://schemas.microsoft.com/office/drawing/2014/main" id="{36CDFB4F-D959-F60F-7D99-6DE2B3A7413B}"/>
                </a:ext>
              </a:extLst>
            </p:cNvPr>
            <p:cNvGrpSpPr/>
            <p:nvPr/>
          </p:nvGrpSpPr>
          <p:grpSpPr>
            <a:xfrm>
              <a:off x="7048517" y="1270399"/>
              <a:ext cx="2719459" cy="2554544"/>
              <a:chOff x="1661514" y="-1548341"/>
              <a:chExt cx="2410687" cy="2694965"/>
            </a:xfrm>
          </p:grpSpPr>
          <p:sp>
            <p:nvSpPr>
              <p:cNvPr id="260" name="Elipse 62">
                <a:extLst>
                  <a:ext uri="{FF2B5EF4-FFF2-40B4-BE49-F238E27FC236}">
                    <a16:creationId xmlns:a16="http://schemas.microsoft.com/office/drawing/2014/main" id="{D89C224E-777F-EFAD-3ECE-ACF4B70555D1}"/>
                  </a:ext>
                </a:extLst>
              </p:cNvPr>
              <p:cNvSpPr/>
              <p:nvPr/>
            </p:nvSpPr>
            <p:spPr>
              <a:xfrm>
                <a:off x="3816901" y="-1461960"/>
                <a:ext cx="255300" cy="30383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1" name="CaixaDeTexto 63">
                <a:extLst>
                  <a:ext uri="{FF2B5EF4-FFF2-40B4-BE49-F238E27FC236}">
                    <a16:creationId xmlns:a16="http://schemas.microsoft.com/office/drawing/2014/main" id="{4733B8F7-5C11-31FC-E397-DBA5464CD345}"/>
                  </a:ext>
                </a:extLst>
              </p:cNvPr>
              <p:cNvSpPr txBox="1"/>
              <p:nvPr/>
            </p:nvSpPr>
            <p:spPr>
              <a:xfrm>
                <a:off x="3816968" y="-1496605"/>
                <a:ext cx="232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rgbClr val="BEC7CA"/>
                    </a:solidFill>
                  </a:rPr>
                  <a:t>7</a:t>
                </a:r>
              </a:p>
            </p:txBody>
          </p:sp>
          <p:sp>
            <p:nvSpPr>
              <p:cNvPr id="262" name="CaixaDeTexto 64">
                <a:extLst>
                  <a:ext uri="{FF2B5EF4-FFF2-40B4-BE49-F238E27FC236}">
                    <a16:creationId xmlns:a16="http://schemas.microsoft.com/office/drawing/2014/main" id="{EC21F105-1C23-8C55-C7BC-206858D39AEB}"/>
                  </a:ext>
                </a:extLst>
              </p:cNvPr>
              <p:cNvSpPr txBox="1"/>
              <p:nvPr/>
            </p:nvSpPr>
            <p:spPr>
              <a:xfrm>
                <a:off x="1661514" y="-1548341"/>
                <a:ext cx="2291392" cy="26949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96EFFF"/>
                    </a:solidFill>
                  </a:rPr>
                  <a:t>Com o controle, o prejuízo devido a ação da temperatura e humidade sobre os instrumentos será mitigado.</a:t>
                </a:r>
                <a:r>
                  <a:rPr lang="pt-BR" sz="1600" dirty="0">
                    <a:solidFill>
                      <a:srgbClr val="96EFFF"/>
                    </a:solidFill>
                    <a:ea typeface="+mn-lt"/>
                    <a:cs typeface="+mn-lt"/>
                  </a:rPr>
                  <a:t> Temos como objetivo diminuir a perda durante o transporte, assim não só o cliente final, mas também sua empresa sai ganhando.</a:t>
                </a:r>
                <a:endParaRPr lang="pt-BR" sz="1600" dirty="0">
                  <a:solidFill>
                    <a:srgbClr val="96EFFF"/>
                  </a:solidFill>
                  <a:cs typeface="Calibri"/>
                </a:endParaRPr>
              </a:p>
            </p:txBody>
          </p:sp>
        </p:grpSp>
        <p:pic>
          <p:nvPicPr>
            <p:cNvPr id="257" name="Gráfico 72" descr="Dólar com preenchimento sólido">
              <a:extLst>
                <a:ext uri="{FF2B5EF4-FFF2-40B4-BE49-F238E27FC236}">
                  <a16:creationId xmlns:a16="http://schemas.microsoft.com/office/drawing/2014/main" id="{047E208E-0768-E973-5DD3-261C38BA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30111" y="4161653"/>
              <a:ext cx="886659" cy="886659"/>
            </a:xfrm>
            <a:prstGeom prst="rect">
              <a:avLst/>
            </a:prstGeom>
          </p:spPr>
        </p:pic>
        <p:pic>
          <p:nvPicPr>
            <p:cNvPr id="258" name="Gráfico 73" descr="Dólar com preenchimento sólido">
              <a:extLst>
                <a:ext uri="{FF2B5EF4-FFF2-40B4-BE49-F238E27FC236}">
                  <a16:creationId xmlns:a16="http://schemas.microsoft.com/office/drawing/2014/main" id="{D67FCA63-7BCC-AD6A-C861-4862DF8D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55311" y="4155598"/>
              <a:ext cx="886659" cy="898949"/>
            </a:xfrm>
            <a:prstGeom prst="rect">
              <a:avLst/>
            </a:prstGeom>
          </p:spPr>
        </p:pic>
        <p:pic>
          <p:nvPicPr>
            <p:cNvPr id="259" name="Gráfico 74" descr="Dólar com preenchimento sólido">
              <a:extLst>
                <a:ext uri="{FF2B5EF4-FFF2-40B4-BE49-F238E27FC236}">
                  <a16:creationId xmlns:a16="http://schemas.microsoft.com/office/drawing/2014/main" id="{FF933F0A-7BA2-1BE6-A7F0-E463AD93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938560" y="4025739"/>
              <a:ext cx="898949" cy="89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9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93" grpId="0" animBg="1"/>
      <p:bldP spid="206" grpId="0" animBg="1"/>
      <p:bldP spid="217" grpId="0" animBg="1"/>
      <p:bldP spid="232" grpId="0" animBg="1"/>
      <p:bldP spid="243" grpId="0" animBg="1"/>
      <p:bldP spid="254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Metropolitan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1040</cp:revision>
  <dcterms:created xsi:type="dcterms:W3CDTF">2023-03-08T00:57:37Z</dcterms:created>
  <dcterms:modified xsi:type="dcterms:W3CDTF">2023-03-09T02:50:25Z</dcterms:modified>
</cp:coreProperties>
</file>